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9319EC-3EF1-44B5-9799-7E2D44DED53E}">
  <a:tblStyle styleId="{149319EC-3EF1-44B5-9799-7E2D44DED53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0234f2716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0234f2716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0234f27168_1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0234f27168_1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0234f27168_1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0234f27168_1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0234f27168_1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0234f27168_1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0234f27168_1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0234f27168_1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64e6d464c2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64e6d464c2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0234f27168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10234f27168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fbcc33ae0f_0_3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fbcc33ae0f_0_3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fbcc33ae0f_0_3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fbcc33ae0f_0_3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0234f27168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10234f27168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0234f2716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0234f2716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0234f27168_1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10234f27168_1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643b2a347f_2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643b2a347f_2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0234f27168_2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0234f27168_2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10234f2716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10234f2716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643b2a347f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1643b2a347f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0234f27168_2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10234f27168_2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10234f27168_2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10234f27168_2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10234f27168_2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10234f27168_2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1643b2a347f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1643b2a347f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10234f27168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10234f27168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234f2716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0234f2716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64e6d464c2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164e6d464c2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164e6d464c2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164e6d464c2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164e6d464c2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164e6d464c2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164e6d464c2_0_1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164e6d464c2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10234f27168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10234f27168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fbcc33ae0f_0_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fbcc33ae0f_0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1643b2a347f_2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1643b2a347f_2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1643b2a347f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1643b2a347f_2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fbcc33ae0f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fbcc33ae0f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fbcc33ae0f_0_3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fbcc33ae0f_0_3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64e6d464c2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64e6d464c2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1643b2a347f_2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1643b2a347f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bcc33ae0f_0_3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bcc33ae0f_0_3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164e6d464c2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164e6d464c2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10234f27168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 name="Google Shape;380;g10234f27168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fbcc33ae0f_0_4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fbcc33ae0f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fbcc33ae0f_0_4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fbcc33ae0f_0_4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fbcc33ae0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fbcc33ae0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fbcc33ae0f_0_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fbcc33ae0f_0_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164e6d464c2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164e6d464c2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164e6d464c2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164e6d464c2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64e6d464c2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64e6d464c2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164e6d464c2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164e6d464c2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164e6d464c2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164e6d464c2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164e6d464c2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 name="Google Shape;452;g164e6d464c2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164e6d464c2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g164e6d464c2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10234f27168_1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10234f27168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039767fa51_2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039767fa51_2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164e6d464c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2" name="Google Shape;482;g164e6d464c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fbcc33ae0f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fbcc33ae0f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164e6d464c2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164e6d464c2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164e6d464c2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164e6d464c2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64e6d464c2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64e6d464c2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fbcc33ae0f_0_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fbcc33ae0f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fbcc33ae0f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fbcc33ae0f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fbcc33ae0f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5" name="Google Shape;525;gfbcc33ae0f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g1036bee611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2" name="Google Shape;532;g1036bee611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fbcc33ae0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fbcc33ae0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g164e6d464c2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6" name="Google Shape;546;g164e6d464c2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fbcc33ae0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fbcc33ae0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10234f27168_2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0" name="Google Shape;560;g10234f27168_2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g10234f27168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7" name="Google Shape;567;g10234f27168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Google Shape;573;g10234f27168_2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4" name="Google Shape;574;g10234f27168_2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0234f2716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0234f2716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10234f2716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1" name="Google Shape;581;g10234f2716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g103941c2eb5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7" name="Google Shape;587;g103941c2eb5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fbcc33ae0f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fbcc33ae0f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1643b2a347f_2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1643b2a347f_2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g10365cc8625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g10365cc8625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gfbcc33ae0f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8" name="Google Shape;618;gfbcc33ae0f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g1643b2a347f_2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6" name="Google Shape;626;g1643b2a347f_2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10234f27168_1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4" name="Google Shape;634;g10234f27168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8"/>
        <p:cNvGrpSpPr/>
        <p:nvPr/>
      </p:nvGrpSpPr>
      <p:grpSpPr>
        <a:xfrm>
          <a:off x="0" y="0"/>
          <a:ext cx="0" cy="0"/>
          <a:chOff x="0" y="0"/>
          <a:chExt cx="0" cy="0"/>
        </a:xfrm>
      </p:grpSpPr>
      <p:sp>
        <p:nvSpPr>
          <p:cNvPr id="639" name="Google Shape;639;g103941c2eb5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0" name="Google Shape;640;g103941c2eb5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gfbcc33ae0f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7" name="Google Shape;647;gfbcc33ae0f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03941c2eb5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03941c2eb5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gfbcc33ae0f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4" name="Google Shape;654;gfbcc33ae0f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fbcc33ae0f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fbcc33ae0f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10234f27168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10234f27168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103941c2eb5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103941c2eb5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gfbcc33ae0f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1" name="Google Shape;681;gfbcc33ae0f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6"/>
        <p:cNvGrpSpPr/>
        <p:nvPr/>
      </p:nvGrpSpPr>
      <p:grpSpPr>
        <a:xfrm>
          <a:off x="0" y="0"/>
          <a:ext cx="0" cy="0"/>
          <a:chOff x="0" y="0"/>
          <a:chExt cx="0" cy="0"/>
        </a:xfrm>
      </p:grpSpPr>
      <p:sp>
        <p:nvSpPr>
          <p:cNvPr id="687" name="Google Shape;687;gfbcc33ae0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8" name="Google Shape;688;gfbcc33ae0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fbcc33ae0f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5" name="Google Shape;695;gfbcc33ae0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g10234f27168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2" name="Google Shape;702;g10234f27168_1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Google Shape;707;g1643b2a347f_2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8" name="Google Shape;708;g1643b2a347f_2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g1643b2a347f_2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5" name="Google Shape;715;g1643b2a347f_2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0234f27168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0234f27168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g103941c2eb5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2" name="Google Shape;722;g103941c2eb5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10234f27168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10234f27168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3"/>
        <p:cNvGrpSpPr/>
        <p:nvPr/>
      </p:nvGrpSpPr>
      <p:grpSpPr>
        <a:xfrm>
          <a:off x="0" y="0"/>
          <a:ext cx="0" cy="0"/>
          <a:chOff x="0" y="0"/>
          <a:chExt cx="0" cy="0"/>
        </a:xfrm>
      </p:grpSpPr>
      <p:sp>
        <p:nvSpPr>
          <p:cNvPr id="734" name="Google Shape;734;g1643b2a347f_2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5" name="Google Shape;735;g1643b2a347f_2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1643b2a347f_2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2" name="Google Shape;742;g1643b2a347f_2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103941c2eb5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103941c2eb5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g10234f27168_1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6" name="Google Shape;756;g10234f27168_1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blip>
          <a:stretch>
            <a:fillRect/>
          </a:stretch>
        </p:blipFill>
        <p:spPr>
          <a:xfrm>
            <a:off x="8346449" y="121975"/>
            <a:ext cx="570350" cy="3166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396200" y="1730550"/>
            <a:ext cx="8520600" cy="841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500" dirty="0">
                <a:solidFill>
                  <a:schemeClr val="accent2"/>
                </a:solidFill>
              </a:rPr>
              <a:t>Ετήσιος Απολογισμός Πεπραγμένων Δημοτικής Αρχής </a:t>
            </a:r>
            <a:br>
              <a:rPr lang="en" sz="2500" dirty="0">
                <a:solidFill>
                  <a:schemeClr val="accent2"/>
                </a:solidFill>
              </a:rPr>
            </a:br>
            <a:r>
              <a:rPr lang="en" sz="2500" dirty="0">
                <a:solidFill>
                  <a:schemeClr val="accent2"/>
                </a:solidFill>
              </a:rPr>
              <a:t>Έτους 2021</a:t>
            </a:r>
            <a:endParaRPr sz="2500" dirty="0">
              <a:solidFill>
                <a:schemeClr val="accent2"/>
              </a:solidFill>
            </a:endParaRPr>
          </a:p>
        </p:txBody>
      </p:sp>
      <p:sp>
        <p:nvSpPr>
          <p:cNvPr id="56" name="Google Shape;56;p13"/>
          <p:cNvSpPr txBox="1">
            <a:spLocks noGrp="1"/>
          </p:cNvSpPr>
          <p:nvPr>
            <p:ph type="subTitle" idx="1"/>
          </p:nvPr>
        </p:nvSpPr>
        <p:spPr>
          <a:xfrm>
            <a:off x="396200" y="3686550"/>
            <a:ext cx="8520600" cy="1035000"/>
          </a:xfrm>
          <a:prstGeom prst="rect">
            <a:avLst/>
          </a:prstGeom>
        </p:spPr>
        <p:txBody>
          <a:bodyPr spcFirstLastPara="1" wrap="square" lIns="91425" tIns="91425" rIns="91425" bIns="91425" anchor="t" anchorCtr="0">
            <a:normAutofit/>
          </a:bodyPr>
          <a:lstStyle/>
          <a:p>
            <a:pPr marL="0" lvl="0" indent="0" algn="r" rtl="0">
              <a:lnSpc>
                <a:spcPct val="80000"/>
              </a:lnSpc>
              <a:spcBef>
                <a:spcPts val="0"/>
              </a:spcBef>
              <a:spcAft>
                <a:spcPts val="0"/>
              </a:spcAft>
              <a:buSzPts val="275"/>
              <a:buNone/>
            </a:pPr>
            <a:r>
              <a:rPr lang="en" sz="1400">
                <a:solidFill>
                  <a:schemeClr val="accent2"/>
                </a:solidFill>
              </a:rPr>
              <a:t>Εισήγηση Δημάρχου Μοσχάτου-Ταύρου</a:t>
            </a:r>
            <a:endParaRPr sz="1400">
              <a:solidFill>
                <a:schemeClr val="accent2"/>
              </a:solidFill>
            </a:endParaRPr>
          </a:p>
          <a:p>
            <a:pPr marL="0" lvl="0" indent="0" algn="r" rtl="0">
              <a:lnSpc>
                <a:spcPct val="80000"/>
              </a:lnSpc>
              <a:spcBef>
                <a:spcPts val="0"/>
              </a:spcBef>
              <a:spcAft>
                <a:spcPts val="0"/>
              </a:spcAft>
              <a:buSzPts val="275"/>
              <a:buNone/>
            </a:pPr>
            <a:r>
              <a:rPr lang="en" sz="1400">
                <a:solidFill>
                  <a:schemeClr val="accent2"/>
                </a:solidFill>
              </a:rPr>
              <a:t>Ανδρέα Γ. Ευθυμίου</a:t>
            </a:r>
            <a:endParaRPr sz="1400">
              <a:solidFill>
                <a:schemeClr val="accent2"/>
              </a:solidFill>
            </a:endParaRPr>
          </a:p>
          <a:p>
            <a:pPr marL="0" lvl="0" indent="0" algn="r" rtl="0">
              <a:lnSpc>
                <a:spcPct val="80000"/>
              </a:lnSpc>
              <a:spcBef>
                <a:spcPts val="0"/>
              </a:spcBef>
              <a:spcAft>
                <a:spcPts val="0"/>
              </a:spcAft>
              <a:buSzPts val="275"/>
              <a:buNone/>
            </a:pPr>
            <a:r>
              <a:rPr lang="en" sz="1400">
                <a:solidFill>
                  <a:schemeClr val="accent2"/>
                </a:solidFill>
              </a:rPr>
              <a:t>Τετάρτη 12/10/2022</a:t>
            </a:r>
            <a:endParaRPr sz="1400">
              <a:solidFill>
                <a:schemeClr val="accent2"/>
              </a:solidFill>
            </a:endParaRPr>
          </a:p>
        </p:txBody>
      </p:sp>
      <p:pic>
        <p:nvPicPr>
          <p:cNvPr id="57" name="Google Shape;57;p13"/>
          <p:cNvPicPr preferRelativeResize="0"/>
          <p:nvPr/>
        </p:nvPicPr>
        <p:blipFill>
          <a:blip r:embed="rId3">
            <a:alphaModFix/>
          </a:blip>
          <a:stretch>
            <a:fillRect/>
          </a:stretch>
        </p:blipFill>
        <p:spPr>
          <a:xfrm>
            <a:off x="4154288" y="200700"/>
            <a:ext cx="835425" cy="415050"/>
          </a:xfrm>
          <a:prstGeom prst="rect">
            <a:avLst/>
          </a:prstGeom>
          <a:noFill/>
          <a:ln>
            <a:noFill/>
          </a:ln>
        </p:spPr>
      </p:pic>
      <p:sp>
        <p:nvSpPr>
          <p:cNvPr id="58" name="Google Shape;58;p13"/>
          <p:cNvSpPr txBox="1"/>
          <p:nvPr/>
        </p:nvSpPr>
        <p:spPr>
          <a:xfrm>
            <a:off x="3558000" y="682125"/>
            <a:ext cx="2919600" cy="32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a:latin typeface="Calibri"/>
                <a:ea typeface="Calibri"/>
                <a:cs typeface="Calibri"/>
                <a:sym typeface="Calibri"/>
              </a:rPr>
              <a:t>      ΔΗΜΟΣ ΜΟΣΧΑΤΟΥ-ΤΑΥΡΟΥ </a:t>
            </a:r>
            <a:endParaRPr sz="1000" b="1">
              <a:latin typeface="Calibri"/>
              <a:ea typeface="Calibri"/>
              <a:cs typeface="Calibri"/>
              <a:sym typeface="Calibri"/>
            </a:endParaRPr>
          </a:p>
        </p:txBody>
      </p:sp>
      <p:sp>
        <p:nvSpPr>
          <p:cNvPr id="59" name="Google Shape;59;p13"/>
          <p:cNvSpPr txBox="1"/>
          <p:nvPr/>
        </p:nvSpPr>
        <p:spPr>
          <a:xfrm>
            <a:off x="5916800" y="45365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193300" y="202550"/>
            <a:ext cx="7355400" cy="398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1800" b="1">
                <a:solidFill>
                  <a:srgbClr val="548D6F"/>
                </a:solidFill>
              </a:rPr>
              <a:t>Συνολική Εικόνα και Λειτουργία Διεύθυνσης Διοικητικών Υπηρεσιών </a:t>
            </a:r>
            <a:r>
              <a:rPr lang="en" sz="1800"/>
              <a:t> </a:t>
            </a:r>
            <a:endParaRPr sz="1800"/>
          </a:p>
        </p:txBody>
      </p:sp>
      <p:sp>
        <p:nvSpPr>
          <p:cNvPr id="118" name="Google Shape;118;p22"/>
          <p:cNvSpPr txBox="1">
            <a:spLocks noGrp="1"/>
          </p:cNvSpPr>
          <p:nvPr>
            <p:ph type="body" idx="1"/>
          </p:nvPr>
        </p:nvSpPr>
        <p:spPr>
          <a:xfrm>
            <a:off x="193325" y="601250"/>
            <a:ext cx="8588100" cy="44628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n" sz="1200"/>
              <a:t>Η Διεύθυνση Διοικητικών Υπηρεσιών περιλαμβάνει τα τμήματα: α) </a:t>
            </a:r>
            <a:r>
              <a:rPr lang="en" sz="1200" b="1" i="1">
                <a:solidFill>
                  <a:schemeClr val="dk1"/>
                </a:solidFill>
              </a:rPr>
              <a:t>Τμήμα Ανθρώπινου Δυναμικού και Αμοιβών Εργαζομένων</a:t>
            </a:r>
            <a:r>
              <a:rPr lang="en" sz="1200"/>
              <a:t>, β) </a:t>
            </a:r>
            <a:r>
              <a:rPr lang="en" sz="1200" b="1" i="1">
                <a:solidFill>
                  <a:schemeClr val="dk1"/>
                </a:solidFill>
              </a:rPr>
              <a:t>Τμήμα Υποστήριξης Συλλογικών Οργάνων και Δημοτικών Κινήσεων</a:t>
            </a:r>
            <a:r>
              <a:rPr lang="en" sz="1200"/>
              <a:t>, γ) </a:t>
            </a:r>
            <a:r>
              <a:rPr lang="en" sz="1200" b="1" i="1">
                <a:solidFill>
                  <a:schemeClr val="dk1"/>
                </a:solidFill>
              </a:rPr>
              <a:t>Τμήμα Αστικής Δημοτικής Κατάστασης και Ληξιαρχείου</a:t>
            </a:r>
            <a:r>
              <a:rPr lang="en" sz="1200"/>
              <a:t> και δ) </a:t>
            </a:r>
            <a:r>
              <a:rPr lang="en" sz="1200" b="1" i="1">
                <a:solidFill>
                  <a:schemeClr val="dk1"/>
                </a:solidFill>
              </a:rPr>
              <a:t>Τμήμα Διοικητικής Μέριμνας και Ολικής Διαχείρισης Εγγράφων</a:t>
            </a:r>
            <a:r>
              <a:rPr lang="en" sz="1200"/>
              <a:t>.</a:t>
            </a:r>
            <a:br>
              <a:rPr lang="en" sz="1200"/>
            </a:br>
            <a:r>
              <a:rPr lang="en" sz="1200"/>
              <a:t>Η συγκεκριμένη Διεύθυνση είναι αρμόδια για την τήρηση των διαδικασιών και αρχείων που αφορούν την δημοτική κατάσταση και την καταγραφή των ληξιαρχικών γεγονότων στην περιοχή του Δήμου και για τον σχεδιασμό και τον συντονισμό εφαρμογής των πολιτικών, συστημάτων και διαδικασιών που αποσκοπούν στην ορθολογική διοίκηση/διαχείριση του ανθρώπινου δυναμικού του Δήμου. </a:t>
            </a:r>
            <a:br>
              <a:rPr lang="en" sz="1200"/>
            </a:br>
            <a:r>
              <a:rPr lang="en" sz="1200"/>
              <a:t>Παράλληλα η Διεύθυνση είναι αρμόδια για την γραμματειακή υποστήριξη των πολιτικών οργάνων του Δήμου, τη λειτουργία του κεντρικού πρωτοκόλλου και την παροχή γενικών υπηρεσιών διοικητικής υποστήριξης στις δημοτικές υπηρεσίες. Μέσω των τμημάτων της ασκεί αρμοδιότητες διοικητικού χαρακτήρα όπως την τήρηση του βιβλίου αποφάσεων του Δήμου, την διεξαγωγή της αλληλογραφίας του Δήμου και ευθύνεται για την εγκατάσταση των υπηρεσιών των Δημοτικών καταστημάτων. Ακόμη συνεργάζεται με την εκάστοτε επιτροπή διεξαγωγής εκλογών και συντονίζει μαζί της, τις ενέργειες των Εθνικών, Ευρωπαϊκού Κοινοβουλίου και Δημοτικών εκλογών. συγκεντρώνει τα στοιχεία απασχόλησης και τις μεταβολές των στοιχείων των εργαζομένων που επηρεάζουν τις αμοιβές και ενημερώνει έγκαιρα τις αρμόδιες οικονομικές υπηρεσίες, ώστε να προωθείται έγκαιρα η πληρωμή των εργαζομένων και η απόδοση των ασφαλιστικών εισφορών.</a:t>
            </a:r>
            <a:endParaRPr sz="1200"/>
          </a:p>
          <a:p>
            <a:pPr marL="0" lvl="0" indent="0" algn="just" rtl="0">
              <a:spcBef>
                <a:spcPts val="1200"/>
              </a:spcBef>
              <a:spcAft>
                <a:spcPts val="0"/>
              </a:spcAft>
              <a:buNone/>
            </a:pPr>
            <a:endParaRPr sz="1300"/>
          </a:p>
          <a:p>
            <a:pPr marL="0" lvl="0" indent="0" algn="l" rtl="0">
              <a:spcBef>
                <a:spcPts val="1200"/>
              </a:spcBef>
              <a:spcAft>
                <a:spcPts val="0"/>
              </a:spcAft>
              <a:buNone/>
            </a:pPr>
            <a:endParaRPr sz="1300"/>
          </a:p>
          <a:p>
            <a:pPr marL="0" lvl="0" indent="0" algn="l" rtl="0">
              <a:spcBef>
                <a:spcPts val="1200"/>
              </a:spcBef>
              <a:spcAft>
                <a:spcPts val="1200"/>
              </a:spcAft>
              <a:buNone/>
            </a:pPr>
            <a:endParaRPr/>
          </a:p>
        </p:txBody>
      </p:sp>
      <p:sp>
        <p:nvSpPr>
          <p:cNvPr id="119" name="Google Shape;119;p22"/>
          <p:cNvSpPr txBox="1"/>
          <p:nvPr/>
        </p:nvSpPr>
        <p:spPr>
          <a:xfrm>
            <a:off x="7963200" y="4681800"/>
            <a:ext cx="1180800" cy="4617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120" name="Google Shape;120;p22"/>
          <p:cNvSpPr/>
          <p:nvPr/>
        </p:nvSpPr>
        <p:spPr>
          <a:xfrm>
            <a:off x="193325" y="3702350"/>
            <a:ext cx="1856700" cy="13617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b="1" u="sng">
                <a:solidFill>
                  <a:schemeClr val="accent6"/>
                </a:solidFill>
              </a:rPr>
              <a:t>Αδυναμίες</a:t>
            </a:r>
            <a:br>
              <a:rPr lang="en" b="1" u="sng">
                <a:solidFill>
                  <a:schemeClr val="accent6"/>
                </a:solidFill>
              </a:rPr>
            </a:br>
            <a:r>
              <a:rPr lang="en" sz="1000" b="1">
                <a:solidFill>
                  <a:schemeClr val="accent6"/>
                </a:solidFill>
              </a:rPr>
              <a:t>Ύπαρξη πολλαπλών αντικειμένων και αρμοδιοτήτων υπαλλήλων με ταυτόχρονη εξυπηρέτηση κοινού</a:t>
            </a:r>
            <a:endParaRPr sz="1500" b="1" u="sng">
              <a:solidFill>
                <a:schemeClr val="accent6"/>
              </a:solidFill>
            </a:endParaRPr>
          </a:p>
        </p:txBody>
      </p:sp>
      <p:sp>
        <p:nvSpPr>
          <p:cNvPr id="121" name="Google Shape;121;p22"/>
          <p:cNvSpPr/>
          <p:nvPr/>
        </p:nvSpPr>
        <p:spPr>
          <a:xfrm>
            <a:off x="2565925" y="3702350"/>
            <a:ext cx="1856700" cy="13617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b="1" u="sng">
                <a:solidFill>
                  <a:schemeClr val="accent6"/>
                </a:solidFill>
              </a:rPr>
              <a:t>Δυνατότητες</a:t>
            </a:r>
            <a:br>
              <a:rPr lang="en" b="1" u="sng">
                <a:solidFill>
                  <a:schemeClr val="accent6"/>
                </a:solidFill>
              </a:rPr>
            </a:br>
            <a:r>
              <a:rPr lang="en" sz="1000" b="1">
                <a:solidFill>
                  <a:schemeClr val="accent6"/>
                </a:solidFill>
              </a:rPr>
              <a:t>1. Απόλυτη συνάφεια λειτουργικά-δομικά χωρίς επικαλύψεις αρμοδιοτήτων</a:t>
            </a:r>
            <a:br>
              <a:rPr lang="en" sz="1000" b="1">
                <a:solidFill>
                  <a:schemeClr val="accent6"/>
                </a:solidFill>
              </a:rPr>
            </a:br>
            <a:r>
              <a:rPr lang="en" sz="1000" b="1">
                <a:solidFill>
                  <a:schemeClr val="accent6"/>
                </a:solidFill>
              </a:rPr>
              <a:t>2. Επαρκής γνώση + Καλή εμπειρία του στελεχιακού δυναμικού</a:t>
            </a:r>
            <a:endParaRPr b="1">
              <a:solidFill>
                <a:schemeClr val="accent6"/>
              </a:solidFill>
            </a:endParaRPr>
          </a:p>
        </p:txBody>
      </p:sp>
      <p:sp>
        <p:nvSpPr>
          <p:cNvPr id="122" name="Google Shape;122;p22"/>
          <p:cNvSpPr/>
          <p:nvPr/>
        </p:nvSpPr>
        <p:spPr>
          <a:xfrm>
            <a:off x="4938525" y="3702350"/>
            <a:ext cx="3084000" cy="13617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u="sng">
                <a:solidFill>
                  <a:schemeClr val="accent6"/>
                </a:solidFill>
              </a:rPr>
              <a:t>Ευκαιρίες</a:t>
            </a:r>
            <a:br>
              <a:rPr lang="en" b="1">
                <a:solidFill>
                  <a:schemeClr val="accent6"/>
                </a:solidFill>
              </a:rPr>
            </a:br>
            <a:r>
              <a:rPr lang="en" sz="1000" b="1">
                <a:solidFill>
                  <a:schemeClr val="accent6"/>
                </a:solidFill>
              </a:rPr>
              <a:t>1.</a:t>
            </a:r>
            <a:r>
              <a:rPr lang="en" b="1">
                <a:solidFill>
                  <a:schemeClr val="accent6"/>
                </a:solidFill>
              </a:rPr>
              <a:t> </a:t>
            </a:r>
            <a:r>
              <a:rPr lang="en" sz="1000" b="1">
                <a:solidFill>
                  <a:schemeClr val="accent6"/>
                </a:solidFill>
              </a:rPr>
              <a:t>Μια συστηματική πολιτική επιμόρφωσης για τα τμήματα της Διεύθυνσης</a:t>
            </a:r>
            <a:br>
              <a:rPr lang="en" sz="1000" b="1">
                <a:solidFill>
                  <a:schemeClr val="accent6"/>
                </a:solidFill>
              </a:rPr>
            </a:br>
            <a:r>
              <a:rPr lang="en" sz="1000" b="1">
                <a:solidFill>
                  <a:schemeClr val="accent6"/>
                </a:solidFill>
              </a:rPr>
              <a:t>2. Συμμετοχή υπαλλήλων σε εκπαιδευτικά σεμινάρια</a:t>
            </a:r>
            <a:br>
              <a:rPr lang="en" sz="1000" b="1">
                <a:solidFill>
                  <a:schemeClr val="accent6"/>
                </a:solidFill>
              </a:rPr>
            </a:br>
            <a:r>
              <a:rPr lang="en" sz="1000" b="1">
                <a:solidFill>
                  <a:schemeClr val="accent6"/>
                </a:solidFill>
              </a:rPr>
              <a:t>3. Βελτίωση μηχανογράφησης τμημάτων</a:t>
            </a:r>
            <a:endParaRPr sz="1000" b="1">
              <a:solidFill>
                <a:schemeClr val="accent6"/>
              </a:solidFill>
            </a:endParaRPr>
          </a:p>
          <a:p>
            <a:pPr marL="0" lvl="0" indent="0" algn="l" rtl="0">
              <a:spcBef>
                <a:spcPts val="0"/>
              </a:spcBef>
              <a:spcAft>
                <a:spcPts val="0"/>
              </a:spcAft>
              <a:buNone/>
            </a:pPr>
            <a:r>
              <a:rPr lang="en" sz="1000" b="1">
                <a:solidFill>
                  <a:schemeClr val="accent6"/>
                </a:solidFill>
              </a:rPr>
              <a:t>4. Επιμόρφωση χρηστών + Συντήρηση - Αναβάθμιση - Νέα προμήθεια εξοπλισμού</a:t>
            </a:r>
            <a:endParaRPr sz="1000" b="1">
              <a:solidFill>
                <a:schemeClr val="accent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193300" y="200800"/>
            <a:ext cx="7355400" cy="398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1800" b="1">
                <a:solidFill>
                  <a:srgbClr val="548D6F"/>
                </a:solidFill>
              </a:rPr>
              <a:t>Λειτουργία ανά Τμήματα</a:t>
            </a:r>
            <a:r>
              <a:rPr lang="en" sz="1800"/>
              <a:t> </a:t>
            </a:r>
            <a:endParaRPr sz="1800"/>
          </a:p>
        </p:txBody>
      </p:sp>
      <p:graphicFrame>
        <p:nvGraphicFramePr>
          <p:cNvPr id="128" name="Google Shape;128;p23"/>
          <p:cNvGraphicFramePr/>
          <p:nvPr/>
        </p:nvGraphicFramePr>
        <p:xfrm>
          <a:off x="4572000" y="1381250"/>
          <a:ext cx="3000000" cy="3000000"/>
        </p:xfrm>
        <a:graphic>
          <a:graphicData uri="http://schemas.openxmlformats.org/drawingml/2006/table">
            <a:tbl>
              <a:tblPr>
                <a:noFill/>
                <a:tableStyleId>{149319EC-3EF1-44B5-9799-7E2D44DED53E}</a:tableStyleId>
              </a:tblPr>
              <a:tblGrid>
                <a:gridCol w="810250">
                  <a:extLst>
                    <a:ext uri="{9D8B030D-6E8A-4147-A177-3AD203B41FA5}">
                      <a16:colId xmlns:a16="http://schemas.microsoft.com/office/drawing/2014/main" val="20000"/>
                    </a:ext>
                  </a:extLst>
                </a:gridCol>
                <a:gridCol w="1090125">
                  <a:extLst>
                    <a:ext uri="{9D8B030D-6E8A-4147-A177-3AD203B41FA5}">
                      <a16:colId xmlns:a16="http://schemas.microsoft.com/office/drawing/2014/main" val="20001"/>
                    </a:ext>
                  </a:extLst>
                </a:gridCol>
                <a:gridCol w="941675">
                  <a:extLst>
                    <a:ext uri="{9D8B030D-6E8A-4147-A177-3AD203B41FA5}">
                      <a16:colId xmlns:a16="http://schemas.microsoft.com/office/drawing/2014/main" val="20002"/>
                    </a:ext>
                  </a:extLst>
                </a:gridCol>
                <a:gridCol w="1161750">
                  <a:extLst>
                    <a:ext uri="{9D8B030D-6E8A-4147-A177-3AD203B41FA5}">
                      <a16:colId xmlns:a16="http://schemas.microsoft.com/office/drawing/2014/main" val="20003"/>
                    </a:ext>
                  </a:extLst>
                </a:gridCol>
              </a:tblGrid>
              <a:tr h="179325">
                <a:tc rowSpan="2">
                  <a:txBody>
                    <a:bodyPr/>
                    <a:lstStyle/>
                    <a:p>
                      <a:pPr marL="0" lvl="0" indent="0" algn="ctr" rtl="0">
                        <a:lnSpc>
                          <a:spcPct val="115000"/>
                        </a:lnSpc>
                        <a:spcBef>
                          <a:spcPts val="0"/>
                        </a:spcBef>
                        <a:spcAft>
                          <a:spcPts val="0"/>
                        </a:spcAft>
                        <a:buNone/>
                      </a:pPr>
                      <a:r>
                        <a:rPr lang="en" sz="700" b="1"/>
                        <a:t>ΛΗΞΙΑΡΧΙΚΕΣ ΠΡΑΞΕΙΣ</a:t>
                      </a:r>
                      <a:endParaRPr sz="700" b="1"/>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3">
                  <a:txBody>
                    <a:bodyPr/>
                    <a:lstStyle/>
                    <a:p>
                      <a:pPr marL="0" lvl="0" indent="0" algn="ctr" rtl="0">
                        <a:lnSpc>
                          <a:spcPct val="115000"/>
                        </a:lnSpc>
                        <a:spcBef>
                          <a:spcPts val="0"/>
                        </a:spcBef>
                        <a:spcAft>
                          <a:spcPts val="0"/>
                        </a:spcAft>
                        <a:buNone/>
                      </a:pPr>
                      <a:r>
                        <a:rPr lang="en" sz="800" b="1" i="1">
                          <a:solidFill>
                            <a:srgbClr val="FFFFFF"/>
                          </a:solidFill>
                        </a:rPr>
                        <a:t>Ληξιαρχικές Πράξεις ανά Δ.Ε.</a:t>
                      </a:r>
                      <a:endParaRPr sz="800" b="1" i="1">
                        <a:solidFill>
                          <a:srgbClr val="FFFFFF"/>
                        </a:solidFill>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472725">
                <a:tc vMerge="1">
                  <a:txBody>
                    <a:bodyPr/>
                    <a:lstStyle/>
                    <a:p>
                      <a:endParaRPr lang="el-GR"/>
                    </a:p>
                  </a:txBody>
                  <a:tcPr/>
                </a:tc>
                <a:tc>
                  <a:txBody>
                    <a:bodyPr/>
                    <a:lstStyle/>
                    <a:p>
                      <a:pPr marL="0" lvl="0" indent="0" algn="ctr" rtl="0">
                        <a:lnSpc>
                          <a:spcPct val="115000"/>
                        </a:lnSpc>
                        <a:spcBef>
                          <a:spcPts val="0"/>
                        </a:spcBef>
                        <a:spcAft>
                          <a:spcPts val="0"/>
                        </a:spcAft>
                        <a:buNone/>
                      </a:pPr>
                      <a:r>
                        <a:rPr lang="en" sz="700" b="1" i="1">
                          <a:solidFill>
                            <a:schemeClr val="lt1"/>
                          </a:solidFill>
                        </a:rPr>
                        <a:t>Δ.Ε. Μοσχάτου</a:t>
                      </a:r>
                      <a:endParaRPr sz="7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tc>
                  <a:txBody>
                    <a:bodyPr/>
                    <a:lstStyle/>
                    <a:p>
                      <a:pPr marL="0" lvl="0" indent="0" algn="ctr" rtl="0">
                        <a:lnSpc>
                          <a:spcPct val="115000"/>
                        </a:lnSpc>
                        <a:spcBef>
                          <a:spcPts val="0"/>
                        </a:spcBef>
                        <a:spcAft>
                          <a:spcPts val="0"/>
                        </a:spcAft>
                        <a:buNone/>
                      </a:pPr>
                      <a:r>
                        <a:rPr lang="en" sz="700" b="1" i="1">
                          <a:solidFill>
                            <a:schemeClr val="lt1"/>
                          </a:solidFill>
                        </a:rPr>
                        <a:t>Δ.Ε. Ταύρου</a:t>
                      </a:r>
                      <a:endParaRPr sz="7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tc>
                  <a:txBody>
                    <a:bodyPr/>
                    <a:lstStyle/>
                    <a:p>
                      <a:pPr marL="0" lvl="0" indent="0" algn="ctr" rtl="0">
                        <a:lnSpc>
                          <a:spcPct val="115000"/>
                        </a:lnSpc>
                        <a:spcBef>
                          <a:spcPts val="0"/>
                        </a:spcBef>
                        <a:spcAft>
                          <a:spcPts val="0"/>
                        </a:spcAft>
                        <a:buNone/>
                      </a:pPr>
                      <a:r>
                        <a:rPr lang="en" sz="700" b="1" i="1">
                          <a:solidFill>
                            <a:schemeClr val="lt1"/>
                          </a:solidFill>
                        </a:rPr>
                        <a:t>Δήμοι Μοσχάτου - Ταύρου</a:t>
                      </a:r>
                      <a:endParaRPr sz="7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extLst>
                  <a:ext uri="{0D108BD9-81ED-4DB2-BD59-A6C34878D82A}">
                    <a16:rowId xmlns:a16="http://schemas.microsoft.com/office/drawing/2014/main" val="10001"/>
                  </a:ext>
                </a:extLst>
              </a:tr>
              <a:tr h="179325">
                <a:tc>
                  <a:txBody>
                    <a:bodyPr/>
                    <a:lstStyle/>
                    <a:p>
                      <a:pPr marL="0" lvl="0" indent="0" algn="l" rtl="0">
                        <a:lnSpc>
                          <a:spcPct val="115000"/>
                        </a:lnSpc>
                        <a:spcBef>
                          <a:spcPts val="0"/>
                        </a:spcBef>
                        <a:spcAft>
                          <a:spcPts val="0"/>
                        </a:spcAft>
                        <a:buNone/>
                      </a:pPr>
                      <a:r>
                        <a:rPr lang="en" sz="700" b="1"/>
                        <a:t>Γάμοι</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72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44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116</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79325">
                <a:tc>
                  <a:txBody>
                    <a:bodyPr/>
                    <a:lstStyle/>
                    <a:p>
                      <a:pPr marL="0" lvl="0" indent="0" algn="l" rtl="0">
                        <a:lnSpc>
                          <a:spcPct val="115000"/>
                        </a:lnSpc>
                        <a:spcBef>
                          <a:spcPts val="0"/>
                        </a:spcBef>
                        <a:spcAft>
                          <a:spcPts val="0"/>
                        </a:spcAft>
                        <a:buNone/>
                      </a:pPr>
                      <a:r>
                        <a:rPr lang="en" sz="700" b="1"/>
                        <a:t>Γεννήσεις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79325">
                <a:tc>
                  <a:txBody>
                    <a:bodyPr/>
                    <a:lstStyle/>
                    <a:p>
                      <a:pPr marL="0" lvl="0" indent="0" algn="l" rtl="0">
                        <a:lnSpc>
                          <a:spcPct val="115000"/>
                        </a:lnSpc>
                        <a:spcBef>
                          <a:spcPts val="0"/>
                        </a:spcBef>
                        <a:spcAft>
                          <a:spcPts val="0"/>
                        </a:spcAft>
                        <a:buNone/>
                      </a:pPr>
                      <a:r>
                        <a:rPr lang="en" sz="700" b="1"/>
                        <a:t>Θάνατοι</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43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99</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142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79325">
                <a:tc>
                  <a:txBody>
                    <a:bodyPr/>
                    <a:lstStyle/>
                    <a:p>
                      <a:pPr marL="0" lvl="0" indent="0" algn="l" rtl="0">
                        <a:lnSpc>
                          <a:spcPct val="115000"/>
                        </a:lnSpc>
                        <a:spcBef>
                          <a:spcPts val="0"/>
                        </a:spcBef>
                        <a:spcAft>
                          <a:spcPts val="0"/>
                        </a:spcAft>
                        <a:buNone/>
                      </a:pPr>
                      <a:r>
                        <a:rPr lang="en" sz="700" b="1"/>
                        <a:t>Άδειες Γάμου</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170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170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26000">
                <a:tc>
                  <a:txBody>
                    <a:bodyPr/>
                    <a:lstStyle/>
                    <a:p>
                      <a:pPr marL="0" lvl="0" indent="0" algn="l" rtl="0">
                        <a:lnSpc>
                          <a:spcPct val="115000"/>
                        </a:lnSpc>
                        <a:spcBef>
                          <a:spcPts val="0"/>
                        </a:spcBef>
                        <a:spcAft>
                          <a:spcPts val="0"/>
                        </a:spcAft>
                        <a:buNone/>
                      </a:pPr>
                      <a:r>
                        <a:rPr lang="en" sz="700" b="1"/>
                        <a:t>Σύμφωνα Συμβίωσης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29</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23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52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179325">
                <a:tc>
                  <a:txBody>
                    <a:bodyPr/>
                    <a:lstStyle/>
                    <a:p>
                      <a:pPr marL="0" lvl="0" indent="0" algn="l" rtl="0">
                        <a:lnSpc>
                          <a:spcPct val="115000"/>
                        </a:lnSpc>
                        <a:spcBef>
                          <a:spcPts val="0"/>
                        </a:spcBef>
                        <a:spcAft>
                          <a:spcPts val="0"/>
                        </a:spcAft>
                        <a:buNone/>
                      </a:pPr>
                      <a:r>
                        <a:rPr lang="en" sz="700" b="1"/>
                        <a:t>Εκθέσεων</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212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114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326</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26000">
                <a:tc>
                  <a:txBody>
                    <a:bodyPr/>
                    <a:lstStyle/>
                    <a:p>
                      <a:pPr marL="0" lvl="0" indent="0" algn="l" rtl="0">
                        <a:lnSpc>
                          <a:spcPct val="115000"/>
                        </a:lnSpc>
                        <a:spcBef>
                          <a:spcPts val="0"/>
                        </a:spcBef>
                        <a:spcAft>
                          <a:spcPts val="0"/>
                        </a:spcAft>
                        <a:buNone/>
                      </a:pPr>
                      <a:r>
                        <a:rPr lang="en" sz="700" b="1"/>
                        <a:t>Αιτήματα Κ.Ε.Π. &amp; Πολιτών</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784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563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1347</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179325">
                <a:tc>
                  <a:txBody>
                    <a:bodyPr/>
                    <a:lstStyle/>
                    <a:p>
                      <a:pPr marL="0" lvl="0" indent="0" algn="l" rtl="0">
                        <a:lnSpc>
                          <a:spcPct val="115000"/>
                        </a:lnSpc>
                        <a:spcBef>
                          <a:spcPts val="0"/>
                        </a:spcBef>
                        <a:spcAft>
                          <a:spcPts val="0"/>
                        </a:spcAft>
                        <a:buNone/>
                      </a:pPr>
                      <a:r>
                        <a:rPr lang="en" sz="700" b="1"/>
                        <a:t>Οίκοθεν</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38</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63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101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248725">
                <a:tc>
                  <a:txBody>
                    <a:bodyPr/>
                    <a:lstStyle/>
                    <a:p>
                      <a:pPr marL="0" lvl="0" indent="0" algn="l" rtl="0">
                        <a:lnSpc>
                          <a:spcPct val="115000"/>
                        </a:lnSpc>
                        <a:spcBef>
                          <a:spcPts val="0"/>
                        </a:spcBef>
                        <a:spcAft>
                          <a:spcPts val="0"/>
                        </a:spcAft>
                        <a:buNone/>
                      </a:pPr>
                      <a:r>
                        <a:rPr lang="en" sz="700" b="1"/>
                        <a:t>Τελέσεις Πολιτικών Γάμων</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60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60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179325">
                <a:tc>
                  <a:txBody>
                    <a:bodyPr/>
                    <a:lstStyle/>
                    <a:p>
                      <a:pPr marL="0" lvl="0" indent="0" algn="l" rtl="0">
                        <a:lnSpc>
                          <a:spcPct val="115000"/>
                        </a:lnSpc>
                        <a:spcBef>
                          <a:spcPts val="0"/>
                        </a:spcBef>
                        <a:spcAft>
                          <a:spcPts val="0"/>
                        </a:spcAft>
                        <a:buNone/>
                      </a:pPr>
                      <a:r>
                        <a:rPr lang="en" sz="700" b="1"/>
                        <a:t>ΣΥΝΟΛΟ</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1410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906</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2316</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
        <p:nvSpPr>
          <p:cNvPr id="129" name="Google Shape;129;p23"/>
          <p:cNvSpPr txBox="1"/>
          <p:nvPr/>
        </p:nvSpPr>
        <p:spPr>
          <a:xfrm>
            <a:off x="4572000" y="1011938"/>
            <a:ext cx="4003800" cy="3693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Τμήμα Δημοτικής Κατάστασης και Ληξιαρχείου</a:t>
            </a:r>
            <a:endParaRPr sz="1300">
              <a:solidFill>
                <a:schemeClr val="dk1"/>
              </a:solidFill>
            </a:endParaRPr>
          </a:p>
        </p:txBody>
      </p:sp>
      <p:graphicFrame>
        <p:nvGraphicFramePr>
          <p:cNvPr id="130" name="Google Shape;130;p23"/>
          <p:cNvGraphicFramePr/>
          <p:nvPr/>
        </p:nvGraphicFramePr>
        <p:xfrm>
          <a:off x="193300" y="3489150"/>
          <a:ext cx="3000000" cy="3000000"/>
        </p:xfrm>
        <a:graphic>
          <a:graphicData uri="http://schemas.openxmlformats.org/drawingml/2006/table">
            <a:tbl>
              <a:tblPr>
                <a:noFill/>
                <a:tableStyleId>{149319EC-3EF1-44B5-9799-7E2D44DED53E}</a:tableStyleId>
              </a:tblPr>
              <a:tblGrid>
                <a:gridCol w="1240200">
                  <a:extLst>
                    <a:ext uri="{9D8B030D-6E8A-4147-A177-3AD203B41FA5}">
                      <a16:colId xmlns:a16="http://schemas.microsoft.com/office/drawing/2014/main" val="20000"/>
                    </a:ext>
                  </a:extLst>
                </a:gridCol>
                <a:gridCol w="1128250">
                  <a:extLst>
                    <a:ext uri="{9D8B030D-6E8A-4147-A177-3AD203B41FA5}">
                      <a16:colId xmlns:a16="http://schemas.microsoft.com/office/drawing/2014/main" val="20001"/>
                    </a:ext>
                  </a:extLst>
                </a:gridCol>
                <a:gridCol w="1635350">
                  <a:extLst>
                    <a:ext uri="{9D8B030D-6E8A-4147-A177-3AD203B41FA5}">
                      <a16:colId xmlns:a16="http://schemas.microsoft.com/office/drawing/2014/main" val="20002"/>
                    </a:ext>
                  </a:extLst>
                </a:gridCol>
              </a:tblGrid>
              <a:tr h="192900">
                <a:tc gridSpan="3">
                  <a:txBody>
                    <a:bodyPr/>
                    <a:lstStyle/>
                    <a:p>
                      <a:pPr marL="0" lvl="0" indent="0" algn="ctr" rtl="0">
                        <a:lnSpc>
                          <a:spcPct val="115000"/>
                        </a:lnSpc>
                        <a:spcBef>
                          <a:spcPts val="0"/>
                        </a:spcBef>
                        <a:spcAft>
                          <a:spcPts val="0"/>
                        </a:spcAft>
                        <a:buNone/>
                      </a:pPr>
                      <a:r>
                        <a:rPr lang="en" sz="800" b="1" i="1">
                          <a:solidFill>
                            <a:srgbClr val="FFFFFF"/>
                          </a:solidFill>
                        </a:rPr>
                        <a:t>Πιστοποιητικά (Ενδεικτικές τιμές)</a:t>
                      </a:r>
                      <a:endParaRPr sz="800" b="1" i="1">
                        <a:solidFill>
                          <a:srgbClr val="FFFFFF"/>
                        </a:solidFill>
                      </a:endParaRPr>
                    </a:p>
                  </a:txBody>
                  <a:tcPr marL="28575" marR="28575" marT="19050" marB="19050" anchor="b">
                    <a:lnL w="9525" cap="flat" cmpd="sng">
                      <a:solidFill>
                        <a:srgbClr val="000000"/>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197025">
                <a:tc gridSpan="2">
                  <a:txBody>
                    <a:bodyPr/>
                    <a:lstStyle/>
                    <a:p>
                      <a:pPr marL="0" lvl="0" indent="0" algn="l" rtl="0">
                        <a:spcBef>
                          <a:spcPts val="0"/>
                        </a:spcBef>
                        <a:spcAft>
                          <a:spcPts val="0"/>
                        </a:spcAft>
                        <a:buNone/>
                      </a:pPr>
                      <a:r>
                        <a:rPr lang="en" sz="800" b="1"/>
                        <a:t>Οικογενειακής κατάστασης – Γέννησης</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800" b="1"/>
                        <a:t>10.503</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92900">
                <a:tc gridSpan="2">
                  <a:txBody>
                    <a:bodyPr/>
                    <a:lstStyle/>
                    <a:p>
                      <a:pPr marL="0" lvl="0" indent="0" algn="l" rtl="0">
                        <a:spcBef>
                          <a:spcPts val="0"/>
                        </a:spcBef>
                        <a:spcAft>
                          <a:spcPts val="0"/>
                        </a:spcAft>
                        <a:buNone/>
                      </a:pPr>
                      <a:r>
                        <a:rPr lang="en" sz="800" b="1"/>
                        <a:t>Εντοπιότητας</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800" b="1"/>
                        <a:t>37</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99575">
                <a:tc gridSpan="2">
                  <a:txBody>
                    <a:bodyPr/>
                    <a:lstStyle/>
                    <a:p>
                      <a:pPr marL="0" lvl="0" indent="0" algn="l" rtl="0">
                        <a:lnSpc>
                          <a:spcPct val="115000"/>
                        </a:lnSpc>
                        <a:spcBef>
                          <a:spcPts val="0"/>
                        </a:spcBef>
                        <a:spcAft>
                          <a:spcPts val="0"/>
                        </a:spcAft>
                        <a:buNone/>
                      </a:pPr>
                      <a:r>
                        <a:rPr lang="en" sz="800" b="1"/>
                        <a:t>Εγγραφής στο Μ.Α.</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800" b="1"/>
                        <a:t>27</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92900">
                <a:tc gridSpan="2">
                  <a:txBody>
                    <a:bodyPr/>
                    <a:lstStyle/>
                    <a:p>
                      <a:pPr marL="0" lvl="0" indent="0" algn="l" rtl="0">
                        <a:spcBef>
                          <a:spcPts val="0"/>
                        </a:spcBef>
                        <a:spcAft>
                          <a:spcPts val="0"/>
                        </a:spcAft>
                        <a:buNone/>
                      </a:pPr>
                      <a:r>
                        <a:rPr lang="en" sz="800" b="1"/>
                        <a:t>Στρατολογική Χρήση</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800" b="1"/>
                        <a:t>53</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05475">
                <a:tc gridSpan="2">
                  <a:txBody>
                    <a:bodyPr/>
                    <a:lstStyle/>
                    <a:p>
                      <a:pPr marL="0" lvl="0" indent="0" algn="l" rtl="0">
                        <a:lnSpc>
                          <a:spcPct val="115000"/>
                        </a:lnSpc>
                        <a:spcBef>
                          <a:spcPts val="0"/>
                        </a:spcBef>
                        <a:spcAft>
                          <a:spcPts val="0"/>
                        </a:spcAft>
                        <a:buNone/>
                      </a:pPr>
                      <a:r>
                        <a:rPr lang="en" sz="800" b="1"/>
                        <a:t>Ταυτοπροσωπίας</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800" b="1"/>
                        <a:t>37</a:t>
                      </a:r>
                      <a:endParaRPr sz="8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33675">
                <a:tc gridSpan="2">
                  <a:txBody>
                    <a:bodyPr/>
                    <a:lstStyle/>
                    <a:p>
                      <a:pPr marL="0" lvl="0" indent="0" algn="l" rtl="0">
                        <a:lnSpc>
                          <a:spcPct val="115000"/>
                        </a:lnSpc>
                        <a:spcBef>
                          <a:spcPts val="0"/>
                        </a:spcBef>
                        <a:spcAft>
                          <a:spcPts val="0"/>
                        </a:spcAft>
                        <a:buNone/>
                      </a:pPr>
                      <a:r>
                        <a:rPr lang="en" sz="1000" b="1"/>
                        <a:t>Σύνολο πιστοποιητικών</a:t>
                      </a:r>
                      <a:endParaRPr sz="10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1000" b="1"/>
                        <a:t>10.657</a:t>
                      </a:r>
                      <a:endParaRPr sz="10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31" name="Google Shape;131;p23"/>
          <p:cNvSpPr txBox="1"/>
          <p:nvPr/>
        </p:nvSpPr>
        <p:spPr>
          <a:xfrm>
            <a:off x="193300" y="766850"/>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Τμήμα Υποστήριξης Συλλογικών Οργάνων και Δημοτικών Κινήσεων</a:t>
            </a:r>
            <a:endParaRPr sz="1300">
              <a:solidFill>
                <a:schemeClr val="dk1"/>
              </a:solidFill>
            </a:endParaRPr>
          </a:p>
        </p:txBody>
      </p:sp>
      <p:graphicFrame>
        <p:nvGraphicFramePr>
          <p:cNvPr id="132" name="Google Shape;132;p23"/>
          <p:cNvGraphicFramePr/>
          <p:nvPr/>
        </p:nvGraphicFramePr>
        <p:xfrm>
          <a:off x="193300" y="1320950"/>
          <a:ext cx="3000000" cy="3000000"/>
        </p:xfrm>
        <a:graphic>
          <a:graphicData uri="http://schemas.openxmlformats.org/drawingml/2006/table">
            <a:tbl>
              <a:tblPr>
                <a:noFill/>
                <a:tableStyleId>{149319EC-3EF1-44B5-9799-7E2D44DED53E}</a:tableStyleId>
              </a:tblPr>
              <a:tblGrid>
                <a:gridCol w="1729350">
                  <a:extLst>
                    <a:ext uri="{9D8B030D-6E8A-4147-A177-3AD203B41FA5}">
                      <a16:colId xmlns:a16="http://schemas.microsoft.com/office/drawing/2014/main" val="20000"/>
                    </a:ext>
                  </a:extLst>
                </a:gridCol>
                <a:gridCol w="308450">
                  <a:extLst>
                    <a:ext uri="{9D8B030D-6E8A-4147-A177-3AD203B41FA5}">
                      <a16:colId xmlns:a16="http://schemas.microsoft.com/office/drawing/2014/main" val="20001"/>
                    </a:ext>
                  </a:extLst>
                </a:gridCol>
                <a:gridCol w="843150">
                  <a:extLst>
                    <a:ext uri="{9D8B030D-6E8A-4147-A177-3AD203B41FA5}">
                      <a16:colId xmlns:a16="http://schemas.microsoft.com/office/drawing/2014/main" val="20002"/>
                    </a:ext>
                  </a:extLst>
                </a:gridCol>
                <a:gridCol w="1122850">
                  <a:extLst>
                    <a:ext uri="{9D8B030D-6E8A-4147-A177-3AD203B41FA5}">
                      <a16:colId xmlns:a16="http://schemas.microsoft.com/office/drawing/2014/main" val="20003"/>
                    </a:ext>
                  </a:extLst>
                </a:gridCol>
              </a:tblGrid>
              <a:tr h="472725">
                <a:tc>
                  <a:txBody>
                    <a:bodyPr/>
                    <a:lstStyle/>
                    <a:p>
                      <a:pPr marL="0" lvl="0" indent="0" algn="ctr" rtl="0">
                        <a:lnSpc>
                          <a:spcPct val="115000"/>
                        </a:lnSpc>
                        <a:spcBef>
                          <a:spcPts val="0"/>
                        </a:spcBef>
                        <a:spcAft>
                          <a:spcPts val="0"/>
                        </a:spcAft>
                        <a:buNone/>
                      </a:pPr>
                      <a:endParaRPr sz="7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tc gridSpan="2">
                  <a:txBody>
                    <a:bodyPr/>
                    <a:lstStyle/>
                    <a:p>
                      <a:pPr marL="0" lvl="0" indent="0" algn="ctr" rtl="0">
                        <a:lnSpc>
                          <a:spcPct val="115000"/>
                        </a:lnSpc>
                        <a:spcBef>
                          <a:spcPts val="0"/>
                        </a:spcBef>
                        <a:spcAft>
                          <a:spcPts val="0"/>
                        </a:spcAft>
                        <a:buNone/>
                      </a:pPr>
                      <a:r>
                        <a:rPr lang="en" sz="1000" b="1" i="1">
                          <a:solidFill>
                            <a:schemeClr val="lt1"/>
                          </a:solidFill>
                        </a:rPr>
                        <a:t>Συνεδριάσεις</a:t>
                      </a:r>
                      <a:endParaRPr sz="10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tc hMerge="1">
                  <a:txBody>
                    <a:bodyPr/>
                    <a:lstStyle/>
                    <a:p>
                      <a:endParaRPr lang="el-GR"/>
                    </a:p>
                  </a:txBody>
                  <a:tcPr/>
                </a:tc>
                <a:tc>
                  <a:txBody>
                    <a:bodyPr/>
                    <a:lstStyle/>
                    <a:p>
                      <a:pPr marL="0" lvl="0" indent="0" algn="ctr" rtl="0">
                        <a:lnSpc>
                          <a:spcPct val="115000"/>
                        </a:lnSpc>
                        <a:spcBef>
                          <a:spcPts val="0"/>
                        </a:spcBef>
                        <a:spcAft>
                          <a:spcPts val="0"/>
                        </a:spcAft>
                        <a:buNone/>
                      </a:pPr>
                      <a:r>
                        <a:rPr lang="en" sz="1000" b="1" i="1">
                          <a:solidFill>
                            <a:schemeClr val="lt1"/>
                          </a:solidFill>
                        </a:rPr>
                        <a:t>Αποφάσεις</a:t>
                      </a:r>
                      <a:endParaRPr sz="10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179325">
                <a:tc>
                  <a:txBody>
                    <a:bodyPr/>
                    <a:lstStyle/>
                    <a:p>
                      <a:pPr marL="0" lvl="0" indent="0" algn="l" rtl="0">
                        <a:lnSpc>
                          <a:spcPct val="115000"/>
                        </a:lnSpc>
                        <a:spcBef>
                          <a:spcPts val="0"/>
                        </a:spcBef>
                        <a:spcAft>
                          <a:spcPts val="0"/>
                        </a:spcAft>
                        <a:buNone/>
                      </a:pPr>
                      <a:r>
                        <a:rPr lang="en" sz="700" b="1"/>
                        <a:t>Δημοτικό Συμβούλιο</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r" rtl="0">
                        <a:lnSpc>
                          <a:spcPct val="115000"/>
                        </a:lnSpc>
                        <a:spcBef>
                          <a:spcPts val="0"/>
                        </a:spcBef>
                        <a:spcAft>
                          <a:spcPts val="0"/>
                        </a:spcAft>
                        <a:buNone/>
                      </a:pPr>
                      <a:r>
                        <a:rPr lang="en" sz="700" b="1"/>
                        <a:t>35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700" b="1"/>
                        <a:t>188</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79325">
                <a:tc>
                  <a:txBody>
                    <a:bodyPr/>
                    <a:lstStyle/>
                    <a:p>
                      <a:pPr marL="0" lvl="0" indent="0" algn="l" rtl="0">
                        <a:spcBef>
                          <a:spcPts val="0"/>
                        </a:spcBef>
                        <a:spcAft>
                          <a:spcPts val="0"/>
                        </a:spcAft>
                        <a:buNone/>
                      </a:pPr>
                      <a:r>
                        <a:rPr lang="en" sz="700" b="1"/>
                        <a:t>Οικονομική Επιτροπή</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r" rtl="0">
                        <a:spcBef>
                          <a:spcPts val="0"/>
                        </a:spcBef>
                        <a:spcAft>
                          <a:spcPts val="0"/>
                        </a:spcAft>
                        <a:buNone/>
                      </a:pPr>
                      <a:r>
                        <a:rPr lang="en" sz="700" b="1"/>
                        <a:t>45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700" b="1"/>
                        <a:t>344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79325">
                <a:tc>
                  <a:txBody>
                    <a:bodyPr/>
                    <a:lstStyle/>
                    <a:p>
                      <a:pPr marL="0" lvl="0" indent="0" algn="l" rtl="0">
                        <a:spcBef>
                          <a:spcPts val="0"/>
                        </a:spcBef>
                        <a:spcAft>
                          <a:spcPts val="0"/>
                        </a:spcAft>
                        <a:buNone/>
                      </a:pPr>
                      <a:r>
                        <a:rPr lang="en" sz="700" b="1"/>
                        <a:t>Επιτροπή Ποιότητας Ζωής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r" rtl="0">
                        <a:spcBef>
                          <a:spcPts val="0"/>
                        </a:spcBef>
                        <a:spcAft>
                          <a:spcPts val="0"/>
                        </a:spcAft>
                        <a:buNone/>
                      </a:pPr>
                      <a:r>
                        <a:rPr lang="en" sz="700" b="1"/>
                        <a:t>8</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700" b="1"/>
                        <a:t>19</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79325">
                <a:tc>
                  <a:txBody>
                    <a:bodyPr/>
                    <a:lstStyle/>
                    <a:p>
                      <a:pPr marL="0" lvl="0" indent="0" algn="l" rtl="0">
                        <a:spcBef>
                          <a:spcPts val="0"/>
                        </a:spcBef>
                        <a:spcAft>
                          <a:spcPts val="0"/>
                        </a:spcAft>
                        <a:buNone/>
                      </a:pPr>
                      <a:r>
                        <a:rPr lang="en" sz="700" b="1"/>
                        <a:t>Επιτροπή Διαβούλευσης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r" rtl="0">
                        <a:spcBef>
                          <a:spcPts val="0"/>
                        </a:spcBef>
                        <a:spcAft>
                          <a:spcPts val="0"/>
                        </a:spcAft>
                        <a:buNone/>
                      </a:pPr>
                      <a:r>
                        <a:rPr lang="en" sz="700" b="1"/>
                        <a:t>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spcBef>
                          <a:spcPts val="0"/>
                        </a:spcBef>
                        <a:spcAft>
                          <a:spcPts val="0"/>
                        </a:spcAft>
                        <a:buNone/>
                      </a:pPr>
                      <a:r>
                        <a:rPr lang="en" sz="700" b="1"/>
                        <a:t>-</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66800">
                <a:tc>
                  <a:txBody>
                    <a:bodyPr/>
                    <a:lstStyle/>
                    <a:p>
                      <a:pPr marL="0" lvl="0" indent="0" algn="l" rtl="0">
                        <a:spcBef>
                          <a:spcPts val="0"/>
                        </a:spcBef>
                        <a:spcAft>
                          <a:spcPts val="0"/>
                        </a:spcAft>
                        <a:buNone/>
                      </a:pPr>
                      <a:r>
                        <a:rPr lang="en" sz="700" b="1"/>
                        <a:t>Συμβούλιο Δημοτικής Κοινότητας Μοσχάτου</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r" rtl="0">
                        <a:spcBef>
                          <a:spcPts val="0"/>
                        </a:spcBef>
                        <a:spcAft>
                          <a:spcPts val="0"/>
                        </a:spcAft>
                        <a:buNone/>
                      </a:pPr>
                      <a:r>
                        <a:rPr lang="en" sz="700" b="1"/>
                        <a:t>13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700" b="1"/>
                        <a:t>30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79325">
                <a:tc>
                  <a:txBody>
                    <a:bodyPr/>
                    <a:lstStyle/>
                    <a:p>
                      <a:pPr marL="0" lvl="0" indent="0" algn="l" rtl="0">
                        <a:spcBef>
                          <a:spcPts val="0"/>
                        </a:spcBef>
                        <a:spcAft>
                          <a:spcPts val="0"/>
                        </a:spcAft>
                        <a:buNone/>
                      </a:pPr>
                      <a:r>
                        <a:rPr lang="en" sz="700" b="1"/>
                        <a:t>Συμβούλιο Δημοτικής Κοινότητας Ταύρου</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r" rtl="0">
                        <a:spcBef>
                          <a:spcPts val="0"/>
                        </a:spcBef>
                        <a:spcAft>
                          <a:spcPts val="0"/>
                        </a:spcAft>
                        <a:buNone/>
                      </a:pPr>
                      <a:r>
                        <a:rPr lang="en" sz="700" b="1"/>
                        <a:t>15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tc>
                  <a:txBody>
                    <a:bodyPr/>
                    <a:lstStyle/>
                    <a:p>
                      <a:pPr marL="0" lvl="0" indent="0" algn="r" rtl="0">
                        <a:lnSpc>
                          <a:spcPct val="115000"/>
                        </a:lnSpc>
                        <a:spcBef>
                          <a:spcPts val="0"/>
                        </a:spcBef>
                        <a:spcAft>
                          <a:spcPts val="0"/>
                        </a:spcAft>
                        <a:buNone/>
                      </a:pPr>
                      <a:r>
                        <a:rPr lang="en" sz="700" b="1"/>
                        <a:t>22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33" name="Google Shape;133;p23"/>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xfrm>
            <a:off x="193300" y="200800"/>
            <a:ext cx="7355400" cy="398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1800" b="1">
                <a:solidFill>
                  <a:srgbClr val="548D6F"/>
                </a:solidFill>
              </a:rPr>
              <a:t>Λειτουργία ανά Τμήματα </a:t>
            </a:r>
            <a:endParaRPr sz="1800"/>
          </a:p>
        </p:txBody>
      </p:sp>
      <p:graphicFrame>
        <p:nvGraphicFramePr>
          <p:cNvPr id="139" name="Google Shape;139;p24"/>
          <p:cNvGraphicFramePr/>
          <p:nvPr/>
        </p:nvGraphicFramePr>
        <p:xfrm>
          <a:off x="4572000" y="2260375"/>
          <a:ext cx="3000000" cy="3000000"/>
        </p:xfrm>
        <a:graphic>
          <a:graphicData uri="http://schemas.openxmlformats.org/drawingml/2006/table">
            <a:tbl>
              <a:tblPr>
                <a:noFill/>
                <a:tableStyleId>{149319EC-3EF1-44B5-9799-7E2D44DED53E}</a:tableStyleId>
              </a:tblPr>
              <a:tblGrid>
                <a:gridCol w="1938225">
                  <a:extLst>
                    <a:ext uri="{9D8B030D-6E8A-4147-A177-3AD203B41FA5}">
                      <a16:colId xmlns:a16="http://schemas.microsoft.com/office/drawing/2014/main" val="20000"/>
                    </a:ext>
                  </a:extLst>
                </a:gridCol>
                <a:gridCol w="2065575">
                  <a:extLst>
                    <a:ext uri="{9D8B030D-6E8A-4147-A177-3AD203B41FA5}">
                      <a16:colId xmlns:a16="http://schemas.microsoft.com/office/drawing/2014/main" val="20001"/>
                    </a:ext>
                  </a:extLst>
                </a:gridCol>
              </a:tblGrid>
              <a:tr h="179325">
                <a:tc rowSpan="2" gridSpan="2">
                  <a:txBody>
                    <a:bodyPr/>
                    <a:lstStyle/>
                    <a:p>
                      <a:pPr marL="0" lvl="0" indent="0" algn="ctr" rtl="0">
                        <a:lnSpc>
                          <a:spcPct val="115000"/>
                        </a:lnSpc>
                        <a:spcBef>
                          <a:spcPts val="0"/>
                        </a:spcBef>
                        <a:spcAft>
                          <a:spcPts val="0"/>
                        </a:spcAft>
                        <a:buNone/>
                      </a:pPr>
                      <a:r>
                        <a:rPr lang="en" sz="1200" b="1" i="1">
                          <a:solidFill>
                            <a:schemeClr val="lt1"/>
                          </a:solidFill>
                        </a:rPr>
                        <a:t>Αποφάσεις Δημάρχου</a:t>
                      </a:r>
                      <a:endParaRPr sz="12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rowSpan="2" hMerge="1">
                  <a:txBody>
                    <a:bodyPr/>
                    <a:lstStyle/>
                    <a:p>
                      <a:endParaRPr lang="el-GR"/>
                    </a:p>
                  </a:txBody>
                  <a:tcPr/>
                </a:tc>
                <a:extLst>
                  <a:ext uri="{0D108BD9-81ED-4DB2-BD59-A6C34878D82A}">
                    <a16:rowId xmlns:a16="http://schemas.microsoft.com/office/drawing/2014/main" val="10000"/>
                  </a:ext>
                </a:extLst>
              </a:tr>
              <a:tr h="472725">
                <a:tc gridSpan="2" vMerge="1">
                  <a:txBody>
                    <a:bodyPr/>
                    <a:lstStyle/>
                    <a:p>
                      <a:endParaRPr lang="el-GR"/>
                    </a:p>
                  </a:txBody>
                  <a:tcPr/>
                </a:tc>
                <a:tc hMerge="1" vMerge="1">
                  <a:txBody>
                    <a:bodyPr/>
                    <a:lstStyle/>
                    <a:p>
                      <a:endParaRPr lang="el-GR"/>
                    </a:p>
                  </a:txBody>
                  <a:tcPr/>
                </a:tc>
                <a:extLst>
                  <a:ext uri="{0D108BD9-81ED-4DB2-BD59-A6C34878D82A}">
                    <a16:rowId xmlns:a16="http://schemas.microsoft.com/office/drawing/2014/main" val="10001"/>
                  </a:ext>
                </a:extLst>
              </a:tr>
              <a:tr h="179325">
                <a:tc>
                  <a:txBody>
                    <a:bodyPr/>
                    <a:lstStyle/>
                    <a:p>
                      <a:pPr marL="0" lvl="0" indent="0" algn="l" rtl="0">
                        <a:lnSpc>
                          <a:spcPct val="115000"/>
                        </a:lnSpc>
                        <a:spcBef>
                          <a:spcPts val="0"/>
                        </a:spcBef>
                        <a:spcAft>
                          <a:spcPts val="0"/>
                        </a:spcAft>
                        <a:buNone/>
                      </a:pPr>
                      <a:r>
                        <a:rPr lang="en" sz="700" b="1"/>
                        <a:t>Αλλαγή επωνύμου – κυρίου ονόματος – εξελληνισμός &amp;  Αρνητικές Αποφάσεις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6</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79325">
                <a:tc>
                  <a:txBody>
                    <a:bodyPr/>
                    <a:lstStyle/>
                    <a:p>
                      <a:pPr marL="0" lvl="0" indent="0" algn="l" rtl="0">
                        <a:spcBef>
                          <a:spcPts val="0"/>
                        </a:spcBef>
                        <a:spcAft>
                          <a:spcPts val="0"/>
                        </a:spcAft>
                        <a:buNone/>
                      </a:pPr>
                      <a:r>
                        <a:rPr lang="en" sz="700" b="1"/>
                        <a:t>Βεβαιώσεις Κατοικίας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700" b="1"/>
                        <a:t>560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79325">
                <a:tc>
                  <a:txBody>
                    <a:bodyPr/>
                    <a:lstStyle/>
                    <a:p>
                      <a:pPr marL="0" lvl="0" indent="0" algn="l" rtl="0">
                        <a:spcBef>
                          <a:spcPts val="0"/>
                        </a:spcBef>
                        <a:spcAft>
                          <a:spcPts val="0"/>
                        </a:spcAft>
                        <a:buNone/>
                      </a:pPr>
                      <a:r>
                        <a:rPr lang="en" sz="700" b="1"/>
                        <a:t>Πλησιέστερων συγγενών</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700" b="1"/>
                        <a:t>411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79325">
                <a:tc>
                  <a:txBody>
                    <a:bodyPr/>
                    <a:lstStyle/>
                    <a:p>
                      <a:pPr marL="0" lvl="0" indent="0" algn="l" rtl="0">
                        <a:spcBef>
                          <a:spcPts val="0"/>
                        </a:spcBef>
                        <a:spcAft>
                          <a:spcPts val="0"/>
                        </a:spcAft>
                        <a:buNone/>
                      </a:pPr>
                      <a:r>
                        <a:rPr lang="en" sz="700" b="1"/>
                        <a:t>Αιτήσεις Πολιτογραφήσεως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7</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40" name="Google Shape;140;p24"/>
          <p:cNvSpPr txBox="1"/>
          <p:nvPr/>
        </p:nvSpPr>
        <p:spPr>
          <a:xfrm>
            <a:off x="4572000" y="1555950"/>
            <a:ext cx="4003800" cy="3693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Τμήμα Δημοτικής Κατάστασης και Ληξιαρχείου</a:t>
            </a:r>
            <a:endParaRPr sz="1300">
              <a:solidFill>
                <a:schemeClr val="dk1"/>
              </a:solidFill>
            </a:endParaRPr>
          </a:p>
        </p:txBody>
      </p:sp>
      <p:graphicFrame>
        <p:nvGraphicFramePr>
          <p:cNvPr id="141" name="Google Shape;141;p24"/>
          <p:cNvGraphicFramePr/>
          <p:nvPr/>
        </p:nvGraphicFramePr>
        <p:xfrm>
          <a:off x="193300" y="1144875"/>
          <a:ext cx="3000000" cy="3000000"/>
        </p:xfrm>
        <a:graphic>
          <a:graphicData uri="http://schemas.openxmlformats.org/drawingml/2006/table">
            <a:tbl>
              <a:tblPr>
                <a:noFill/>
                <a:tableStyleId>{149319EC-3EF1-44B5-9799-7E2D44DED53E}</a:tableStyleId>
              </a:tblPr>
              <a:tblGrid>
                <a:gridCol w="2427575">
                  <a:extLst>
                    <a:ext uri="{9D8B030D-6E8A-4147-A177-3AD203B41FA5}">
                      <a16:colId xmlns:a16="http://schemas.microsoft.com/office/drawing/2014/main" val="20000"/>
                    </a:ext>
                  </a:extLst>
                </a:gridCol>
                <a:gridCol w="1576225">
                  <a:extLst>
                    <a:ext uri="{9D8B030D-6E8A-4147-A177-3AD203B41FA5}">
                      <a16:colId xmlns:a16="http://schemas.microsoft.com/office/drawing/2014/main" val="20001"/>
                    </a:ext>
                  </a:extLst>
                </a:gridCol>
              </a:tblGrid>
              <a:tr h="565750">
                <a:tc gridSpan="2">
                  <a:txBody>
                    <a:bodyPr/>
                    <a:lstStyle/>
                    <a:p>
                      <a:pPr marL="0" lvl="0" indent="0" algn="ctr" rtl="0">
                        <a:lnSpc>
                          <a:spcPct val="100000"/>
                        </a:lnSpc>
                        <a:spcBef>
                          <a:spcPts val="0"/>
                        </a:spcBef>
                        <a:spcAft>
                          <a:spcPts val="0"/>
                        </a:spcAft>
                        <a:buNone/>
                      </a:pPr>
                      <a:r>
                        <a:rPr lang="en" sz="1200" b="1" i="1">
                          <a:solidFill>
                            <a:schemeClr val="lt1"/>
                          </a:solidFill>
                        </a:rPr>
                        <a:t>Αποφάσεις</a:t>
                      </a:r>
                      <a:endParaRPr sz="1200" b="1" i="1">
                        <a:solidFill>
                          <a:schemeClr val="lt1"/>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tc hMerge="1">
                  <a:txBody>
                    <a:bodyPr/>
                    <a:lstStyle/>
                    <a:p>
                      <a:endParaRPr lang="el-GR"/>
                    </a:p>
                  </a:txBody>
                  <a:tcPr/>
                </a:tc>
                <a:extLst>
                  <a:ext uri="{0D108BD9-81ED-4DB2-BD59-A6C34878D82A}">
                    <a16:rowId xmlns:a16="http://schemas.microsoft.com/office/drawing/2014/main" val="10000"/>
                  </a:ext>
                </a:extLst>
              </a:tr>
              <a:tr h="214625">
                <a:tc>
                  <a:txBody>
                    <a:bodyPr/>
                    <a:lstStyle/>
                    <a:p>
                      <a:pPr marL="0" lvl="0" indent="0" algn="l" rtl="0">
                        <a:lnSpc>
                          <a:spcPct val="115000"/>
                        </a:lnSpc>
                        <a:spcBef>
                          <a:spcPts val="0"/>
                        </a:spcBef>
                        <a:spcAft>
                          <a:spcPts val="0"/>
                        </a:spcAft>
                        <a:buNone/>
                      </a:pPr>
                      <a:r>
                        <a:rPr lang="en" sz="700" b="1"/>
                        <a:t>Διαγραφή λόγω μεταφοράς σε νέα Οικ. Μερίδα</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700" b="1"/>
                        <a:t>370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4625">
                <a:tc>
                  <a:txBody>
                    <a:bodyPr/>
                    <a:lstStyle/>
                    <a:p>
                      <a:pPr marL="0" lvl="0" indent="0" algn="l" rtl="0">
                        <a:lnSpc>
                          <a:spcPct val="115000"/>
                        </a:lnSpc>
                        <a:spcBef>
                          <a:spcPts val="0"/>
                        </a:spcBef>
                        <a:spcAft>
                          <a:spcPts val="0"/>
                        </a:spcAft>
                        <a:buNone/>
                      </a:pPr>
                      <a:r>
                        <a:rPr lang="en" sz="700" b="1"/>
                        <a:t>Μεταδημοτεύσεις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430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4625">
                <a:tc>
                  <a:txBody>
                    <a:bodyPr/>
                    <a:lstStyle/>
                    <a:p>
                      <a:pPr marL="0" lvl="0" indent="0" algn="l" rtl="0">
                        <a:lnSpc>
                          <a:spcPct val="115000"/>
                        </a:lnSpc>
                        <a:spcBef>
                          <a:spcPts val="0"/>
                        </a:spcBef>
                        <a:spcAft>
                          <a:spcPts val="0"/>
                        </a:spcAft>
                        <a:buNone/>
                      </a:pPr>
                      <a:r>
                        <a:rPr lang="en" sz="700" b="1"/>
                        <a:t>Διαγραφές λόγω μεταδημότευσης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178</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4625">
                <a:tc>
                  <a:txBody>
                    <a:bodyPr/>
                    <a:lstStyle/>
                    <a:p>
                      <a:pPr marL="0" lvl="0" indent="0" algn="l" rtl="0">
                        <a:lnSpc>
                          <a:spcPct val="115000"/>
                        </a:lnSpc>
                        <a:spcBef>
                          <a:spcPts val="0"/>
                        </a:spcBef>
                        <a:spcAft>
                          <a:spcPts val="0"/>
                        </a:spcAft>
                        <a:buNone/>
                      </a:pPr>
                      <a:r>
                        <a:rPr lang="en" sz="700" b="1"/>
                        <a:t>Μεταβολή Ενδεικτικής Αλλοδαπού σε Ενδεικτική Έλληνα</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25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14625">
                <a:tc>
                  <a:txBody>
                    <a:bodyPr/>
                    <a:lstStyle/>
                    <a:p>
                      <a:pPr marL="0" lvl="0" indent="0" algn="l" rtl="0">
                        <a:lnSpc>
                          <a:spcPct val="115000"/>
                        </a:lnSpc>
                        <a:spcBef>
                          <a:spcPts val="0"/>
                        </a:spcBef>
                        <a:spcAft>
                          <a:spcPts val="0"/>
                        </a:spcAft>
                        <a:buNone/>
                      </a:pPr>
                      <a:r>
                        <a:rPr lang="en" sz="700" b="1"/>
                        <a:t>Μεταβολή Ενδεικτικής Αλλοδαπού σε Κανονική</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35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14625">
                <a:tc>
                  <a:txBody>
                    <a:bodyPr/>
                    <a:lstStyle/>
                    <a:p>
                      <a:pPr marL="0" lvl="0" indent="0" algn="l" rtl="0">
                        <a:lnSpc>
                          <a:spcPct val="115000"/>
                        </a:lnSpc>
                        <a:spcBef>
                          <a:spcPts val="0"/>
                        </a:spcBef>
                        <a:spcAft>
                          <a:spcPts val="0"/>
                        </a:spcAft>
                        <a:buNone/>
                      </a:pPr>
                      <a:r>
                        <a:rPr lang="en" sz="700" b="1"/>
                        <a:t>Διαγραφές Αποβιωσάντων</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530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214625">
                <a:tc>
                  <a:txBody>
                    <a:bodyPr/>
                    <a:lstStyle/>
                    <a:p>
                      <a:pPr marL="0" lvl="0" indent="0" algn="l" rtl="0">
                        <a:lnSpc>
                          <a:spcPct val="115000"/>
                        </a:lnSpc>
                        <a:spcBef>
                          <a:spcPts val="0"/>
                        </a:spcBef>
                        <a:spcAft>
                          <a:spcPts val="0"/>
                        </a:spcAft>
                        <a:buNone/>
                      </a:pPr>
                      <a:r>
                        <a:rPr lang="en" sz="700" b="1"/>
                        <a:t>Μεταφορά από πατρική μερίδα λόγω Συμφώνου συμβίωσης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73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14625">
                <a:tc>
                  <a:txBody>
                    <a:bodyPr/>
                    <a:lstStyle/>
                    <a:p>
                      <a:pPr marL="0" lvl="0" indent="0" algn="l" rtl="0">
                        <a:lnSpc>
                          <a:spcPct val="115000"/>
                        </a:lnSpc>
                        <a:spcBef>
                          <a:spcPts val="0"/>
                        </a:spcBef>
                        <a:spcAft>
                          <a:spcPts val="0"/>
                        </a:spcAft>
                        <a:buNone/>
                      </a:pPr>
                      <a:r>
                        <a:rPr lang="en" sz="700" b="1"/>
                        <a:t>Διαγραφή λόγω διαζυγίου/ακύρωσης γάμου</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338</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14625">
                <a:tc>
                  <a:txBody>
                    <a:bodyPr/>
                    <a:lstStyle/>
                    <a:p>
                      <a:pPr marL="0" lvl="0" indent="0" algn="l" rtl="0">
                        <a:lnSpc>
                          <a:spcPct val="115000"/>
                        </a:lnSpc>
                        <a:spcBef>
                          <a:spcPts val="0"/>
                        </a:spcBef>
                        <a:spcAft>
                          <a:spcPts val="0"/>
                        </a:spcAft>
                        <a:buNone/>
                      </a:pPr>
                      <a:r>
                        <a:rPr lang="en" sz="700" b="1"/>
                        <a:t>Διαγραφή λόγω λύσης/ακύρωσης συμφώνου</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700" b="1"/>
                        <a:t>34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214625">
                <a:tc>
                  <a:txBody>
                    <a:bodyPr/>
                    <a:lstStyle/>
                    <a:p>
                      <a:pPr marL="0" lvl="0" indent="0" algn="l" rtl="0">
                        <a:spcBef>
                          <a:spcPts val="0"/>
                        </a:spcBef>
                        <a:spcAft>
                          <a:spcPts val="0"/>
                        </a:spcAft>
                        <a:buNone/>
                      </a:pPr>
                      <a:r>
                        <a:rPr lang="en" sz="700" b="1"/>
                        <a:t>Βαπτίσεις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700" b="1"/>
                        <a:t>264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214625">
                <a:tc>
                  <a:txBody>
                    <a:bodyPr/>
                    <a:lstStyle/>
                    <a:p>
                      <a:pPr marL="0" lvl="0" indent="0" algn="l" rtl="0">
                        <a:spcBef>
                          <a:spcPts val="0"/>
                        </a:spcBef>
                        <a:spcAft>
                          <a:spcPts val="0"/>
                        </a:spcAft>
                        <a:buNone/>
                      </a:pPr>
                      <a:r>
                        <a:rPr lang="en" sz="700" b="1"/>
                        <a:t>Ονοματοδοσίες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700" b="1"/>
                        <a:t>270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r h="214625">
                <a:tc>
                  <a:txBody>
                    <a:bodyPr/>
                    <a:lstStyle/>
                    <a:p>
                      <a:pPr marL="0" lvl="0" indent="0" algn="l" rtl="0">
                        <a:spcBef>
                          <a:spcPts val="0"/>
                        </a:spcBef>
                        <a:spcAft>
                          <a:spcPts val="0"/>
                        </a:spcAft>
                        <a:buNone/>
                      </a:pPr>
                      <a:r>
                        <a:rPr lang="en" sz="700" b="1"/>
                        <a:t>Γεννήσεις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700" b="1"/>
                        <a:t>575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2"/>
                  </a:ext>
                </a:extLst>
              </a:tr>
              <a:tr h="193500">
                <a:tc>
                  <a:txBody>
                    <a:bodyPr/>
                    <a:lstStyle/>
                    <a:p>
                      <a:pPr marL="0" lvl="0" indent="0" algn="l" rtl="0">
                        <a:spcBef>
                          <a:spcPts val="0"/>
                        </a:spcBef>
                        <a:spcAft>
                          <a:spcPts val="0"/>
                        </a:spcAft>
                        <a:buNone/>
                      </a:pPr>
                      <a:r>
                        <a:rPr lang="en" sz="700" b="1"/>
                        <a:t>Αναγνώριση τέκνου</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700" b="1"/>
                        <a:t>39</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229800">
                <a:tc>
                  <a:txBody>
                    <a:bodyPr/>
                    <a:lstStyle/>
                    <a:p>
                      <a:pPr marL="0" lvl="0" indent="0" algn="l" rtl="0">
                        <a:spcBef>
                          <a:spcPts val="0"/>
                        </a:spcBef>
                        <a:spcAft>
                          <a:spcPts val="0"/>
                        </a:spcAft>
                        <a:buNone/>
                      </a:pPr>
                      <a:r>
                        <a:rPr lang="en" sz="1000" b="1"/>
                        <a:t>Σύνολο Αποφάσεων</a:t>
                      </a:r>
                      <a:endParaRPr sz="10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spcBef>
                          <a:spcPts val="0"/>
                        </a:spcBef>
                        <a:spcAft>
                          <a:spcPts val="0"/>
                        </a:spcAft>
                        <a:buNone/>
                      </a:pPr>
                      <a:r>
                        <a:rPr lang="en" sz="1000" b="1"/>
                        <a:t>3161</a:t>
                      </a:r>
                      <a:endParaRPr sz="10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4"/>
                  </a:ext>
                </a:extLst>
              </a:tr>
            </a:tbl>
          </a:graphicData>
        </a:graphic>
      </p:graphicFrame>
      <p:sp>
        <p:nvSpPr>
          <p:cNvPr id="142" name="Google Shape;142;p24"/>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193300" y="140300"/>
            <a:ext cx="7355400" cy="398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1800" b="1">
                <a:solidFill>
                  <a:srgbClr val="548D6F"/>
                </a:solidFill>
              </a:rPr>
              <a:t>Λειτουργία ανά Τμήματα </a:t>
            </a:r>
            <a:endParaRPr sz="1800"/>
          </a:p>
        </p:txBody>
      </p:sp>
      <p:sp>
        <p:nvSpPr>
          <p:cNvPr id="148" name="Google Shape;148;p25"/>
          <p:cNvSpPr txBox="1"/>
          <p:nvPr/>
        </p:nvSpPr>
        <p:spPr>
          <a:xfrm>
            <a:off x="2524575" y="577425"/>
            <a:ext cx="37983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Τμήμα Προσωπικού - Μισθοδοσίας</a:t>
            </a:r>
            <a:br>
              <a:rPr lang="en" sz="1200" b="1">
                <a:solidFill>
                  <a:schemeClr val="dk1"/>
                </a:solidFill>
              </a:rPr>
            </a:br>
            <a:r>
              <a:rPr lang="en" sz="1200" b="1">
                <a:solidFill>
                  <a:schemeClr val="dk1"/>
                </a:solidFill>
              </a:rPr>
              <a:t>Απολογισμός Έτους 2021</a:t>
            </a:r>
            <a:endParaRPr sz="1300">
              <a:solidFill>
                <a:schemeClr val="dk1"/>
              </a:solidFill>
            </a:endParaRPr>
          </a:p>
        </p:txBody>
      </p:sp>
      <p:sp>
        <p:nvSpPr>
          <p:cNvPr id="149" name="Google Shape;149;p25"/>
          <p:cNvSpPr txBox="1"/>
          <p:nvPr/>
        </p:nvSpPr>
        <p:spPr>
          <a:xfrm>
            <a:off x="6144000" y="48500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graphicFrame>
        <p:nvGraphicFramePr>
          <p:cNvPr id="150" name="Google Shape;150;p25"/>
          <p:cNvGraphicFramePr/>
          <p:nvPr/>
        </p:nvGraphicFramePr>
        <p:xfrm>
          <a:off x="193300" y="1131525"/>
          <a:ext cx="3000000" cy="3000000"/>
        </p:xfrm>
        <a:graphic>
          <a:graphicData uri="http://schemas.openxmlformats.org/drawingml/2006/table">
            <a:tbl>
              <a:tblPr>
                <a:noFill/>
                <a:tableStyleId>{149319EC-3EF1-44B5-9799-7E2D44DED53E}</a:tableStyleId>
              </a:tblPr>
              <a:tblGrid>
                <a:gridCol w="1760025">
                  <a:extLst>
                    <a:ext uri="{9D8B030D-6E8A-4147-A177-3AD203B41FA5}">
                      <a16:colId xmlns:a16="http://schemas.microsoft.com/office/drawing/2014/main" val="20000"/>
                    </a:ext>
                  </a:extLst>
                </a:gridCol>
                <a:gridCol w="571250">
                  <a:extLst>
                    <a:ext uri="{9D8B030D-6E8A-4147-A177-3AD203B41FA5}">
                      <a16:colId xmlns:a16="http://schemas.microsoft.com/office/drawing/2014/main" val="20001"/>
                    </a:ext>
                  </a:extLst>
                </a:gridCol>
                <a:gridCol w="1868200">
                  <a:extLst>
                    <a:ext uri="{9D8B030D-6E8A-4147-A177-3AD203B41FA5}">
                      <a16:colId xmlns:a16="http://schemas.microsoft.com/office/drawing/2014/main" val="20002"/>
                    </a:ext>
                  </a:extLst>
                </a:gridCol>
              </a:tblGrid>
              <a:tr h="187200">
                <a:tc>
                  <a:txBody>
                    <a:bodyPr/>
                    <a:lstStyle/>
                    <a:p>
                      <a:pPr marL="0" lvl="0" indent="0" algn="ctr" rtl="0">
                        <a:lnSpc>
                          <a:spcPct val="115000"/>
                        </a:lnSpc>
                        <a:spcBef>
                          <a:spcPts val="0"/>
                        </a:spcBef>
                        <a:spcAft>
                          <a:spcPts val="0"/>
                        </a:spcAft>
                        <a:buNone/>
                      </a:pPr>
                      <a:r>
                        <a:rPr lang="en" sz="700" b="1">
                          <a:solidFill>
                            <a:srgbClr val="FFFFFF"/>
                          </a:solidFill>
                        </a:rPr>
                        <a:t>ΕΙΔΙΚΟΤΗΤΕΣ</a:t>
                      </a:r>
                      <a:endParaRPr sz="700" b="1">
                        <a:solidFill>
                          <a:srgbClr val="FFFFFF"/>
                        </a:solidFill>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a:txBody>
                    <a:bodyPr/>
                    <a:lstStyle/>
                    <a:p>
                      <a:pPr marL="0" lvl="0" indent="0" algn="ctr" rtl="0">
                        <a:lnSpc>
                          <a:spcPct val="115000"/>
                        </a:lnSpc>
                        <a:spcBef>
                          <a:spcPts val="0"/>
                        </a:spcBef>
                        <a:spcAft>
                          <a:spcPts val="0"/>
                        </a:spcAft>
                        <a:buNone/>
                      </a:pPr>
                      <a:r>
                        <a:rPr lang="en" sz="700" b="1">
                          <a:solidFill>
                            <a:srgbClr val="FFFFFF"/>
                          </a:solidFill>
                        </a:rPr>
                        <a:t>ΑΤΟΜΑ</a:t>
                      </a:r>
                      <a:endParaRPr sz="700" b="1">
                        <a:solidFill>
                          <a:srgbClr val="FFFFFF"/>
                        </a:solidFill>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a:txBody>
                    <a:bodyPr/>
                    <a:lstStyle/>
                    <a:p>
                      <a:pPr marL="0" lvl="0" indent="0" algn="ctr" rtl="0">
                        <a:lnSpc>
                          <a:spcPct val="115000"/>
                        </a:lnSpc>
                        <a:spcBef>
                          <a:spcPts val="0"/>
                        </a:spcBef>
                        <a:spcAft>
                          <a:spcPts val="0"/>
                        </a:spcAft>
                        <a:buNone/>
                      </a:pPr>
                      <a:r>
                        <a:rPr lang="en" sz="700" b="1">
                          <a:solidFill>
                            <a:srgbClr val="FFFFFF"/>
                          </a:solidFill>
                        </a:rPr>
                        <a:t>ΠΑΡΑΤΗΡΗΣΕΙΣ</a:t>
                      </a:r>
                      <a:endParaRPr sz="700" b="1">
                        <a:solidFill>
                          <a:srgbClr val="FFFFFF"/>
                        </a:solidFill>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extLst>
                  <a:ext uri="{0D108BD9-81ED-4DB2-BD59-A6C34878D82A}">
                    <a16:rowId xmlns:a16="http://schemas.microsoft.com/office/drawing/2014/main" val="10000"/>
                  </a:ext>
                </a:extLst>
              </a:tr>
              <a:tr h="187200">
                <a:tc>
                  <a:txBody>
                    <a:bodyPr/>
                    <a:lstStyle/>
                    <a:p>
                      <a:pPr marL="0" lvl="0" indent="0" algn="l" rtl="0">
                        <a:lnSpc>
                          <a:spcPct val="115000"/>
                        </a:lnSpc>
                        <a:spcBef>
                          <a:spcPts val="0"/>
                        </a:spcBef>
                        <a:spcAft>
                          <a:spcPts val="0"/>
                        </a:spcAft>
                        <a:buNone/>
                      </a:pPr>
                      <a:r>
                        <a:rPr lang="en" sz="700" b="1"/>
                        <a:t>ΓΕΝΙΚΟΣ ΓΡΑΜΜΑΤΕΑΣ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87200">
                <a:tc>
                  <a:txBody>
                    <a:bodyPr/>
                    <a:lstStyle/>
                    <a:p>
                      <a:pPr marL="0" lvl="0" indent="0" algn="l" rtl="0">
                        <a:lnSpc>
                          <a:spcPct val="115000"/>
                        </a:lnSpc>
                        <a:spcBef>
                          <a:spcPts val="0"/>
                        </a:spcBef>
                        <a:spcAft>
                          <a:spcPts val="0"/>
                        </a:spcAft>
                        <a:buNone/>
                      </a:pPr>
                      <a:r>
                        <a:rPr lang="en" sz="700" b="1"/>
                        <a:t>ΜΟΝΙΜΟΙ</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230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87200">
                <a:tc>
                  <a:txBody>
                    <a:bodyPr/>
                    <a:lstStyle/>
                    <a:p>
                      <a:pPr marL="0" lvl="0" indent="0" algn="l" rtl="0">
                        <a:lnSpc>
                          <a:spcPct val="115000"/>
                        </a:lnSpc>
                        <a:spcBef>
                          <a:spcPts val="0"/>
                        </a:spcBef>
                        <a:spcAft>
                          <a:spcPts val="0"/>
                        </a:spcAft>
                        <a:buNone/>
                      </a:pPr>
                      <a:r>
                        <a:rPr lang="en" sz="700" b="1"/>
                        <a:t>ΙΔΑΧ</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65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87200">
                <a:tc>
                  <a:txBody>
                    <a:bodyPr/>
                    <a:lstStyle/>
                    <a:p>
                      <a:pPr marL="0" lvl="0" indent="0" algn="l" rtl="0">
                        <a:lnSpc>
                          <a:spcPct val="115000"/>
                        </a:lnSpc>
                        <a:spcBef>
                          <a:spcPts val="0"/>
                        </a:spcBef>
                        <a:spcAft>
                          <a:spcPts val="0"/>
                        </a:spcAft>
                        <a:buNone/>
                      </a:pPr>
                      <a:r>
                        <a:rPr lang="en" sz="700" b="1"/>
                        <a:t>ΕΙΔΙΚΟΙ ΣΥΝΕΡΓΑΤΕΣ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87200">
                <a:tc>
                  <a:txBody>
                    <a:bodyPr/>
                    <a:lstStyle/>
                    <a:p>
                      <a:pPr marL="0" lvl="0" indent="0" algn="l" rtl="0">
                        <a:lnSpc>
                          <a:spcPct val="115000"/>
                        </a:lnSpc>
                        <a:spcBef>
                          <a:spcPts val="0"/>
                        </a:spcBef>
                        <a:spcAft>
                          <a:spcPts val="0"/>
                        </a:spcAft>
                        <a:buNone/>
                      </a:pPr>
                      <a:r>
                        <a:rPr lang="en" sz="700" b="1"/>
                        <a:t>ΔΙΚΗΓΟΡΟΙ</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87200">
                <a:tc>
                  <a:txBody>
                    <a:bodyPr/>
                    <a:lstStyle/>
                    <a:p>
                      <a:pPr marL="0" lvl="0" indent="0" algn="l" rtl="0">
                        <a:lnSpc>
                          <a:spcPct val="115000"/>
                        </a:lnSpc>
                        <a:spcBef>
                          <a:spcPts val="0"/>
                        </a:spcBef>
                        <a:spcAft>
                          <a:spcPts val="0"/>
                        </a:spcAft>
                        <a:buNone/>
                      </a:pPr>
                      <a:r>
                        <a:rPr lang="en" sz="700" b="1"/>
                        <a:t>ΕΠΟΠΤΗΣ ΥΓΕΙΑΣ 4-ΜΗΝΟ</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700" b="1"/>
                        <a:t>ΛΗΞΗ 31/05/2022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197100">
                <a:tc>
                  <a:txBody>
                    <a:bodyPr/>
                    <a:lstStyle/>
                    <a:p>
                      <a:pPr marL="0" lvl="0" indent="0" algn="l" rtl="0">
                        <a:lnSpc>
                          <a:spcPct val="115000"/>
                        </a:lnSpc>
                        <a:spcBef>
                          <a:spcPts val="0"/>
                        </a:spcBef>
                        <a:spcAft>
                          <a:spcPts val="0"/>
                        </a:spcAft>
                        <a:buNone/>
                      </a:pPr>
                      <a:r>
                        <a:rPr lang="en" sz="700" b="1"/>
                        <a:t>ΕΡΓΑΤΕΣ ΚΑΘΑΡΙΟΤΗΤΑΣ 4ΜΗΝΑ</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15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700" b="1"/>
                        <a:t>ΛΗΞΗ 31/05/2022</a:t>
                      </a: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11950">
                <a:tc>
                  <a:txBody>
                    <a:bodyPr/>
                    <a:lstStyle/>
                    <a:p>
                      <a:pPr marL="0" lvl="0" indent="0" algn="l" rtl="0">
                        <a:lnSpc>
                          <a:spcPct val="115000"/>
                        </a:lnSpc>
                        <a:spcBef>
                          <a:spcPts val="0"/>
                        </a:spcBef>
                        <a:spcAft>
                          <a:spcPts val="0"/>
                        </a:spcAft>
                        <a:buNone/>
                      </a:pPr>
                      <a:r>
                        <a:rPr lang="en" sz="700" b="1"/>
                        <a:t>ΕΡΓΑΤΕΣ ΚΑΘΑΡΙΟΤΗΤΑΣ 8ΜΗΝΑ (40ΥΕ+3ΔΕ+1ΠΕ)</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44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700" b="1"/>
                        <a:t>ΛΗΞΗ 31/05/2022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187200">
                <a:tc>
                  <a:txBody>
                    <a:bodyPr/>
                    <a:lstStyle/>
                    <a:p>
                      <a:pPr marL="0" lvl="0" indent="0" algn="l" rtl="0">
                        <a:lnSpc>
                          <a:spcPct val="115000"/>
                        </a:lnSpc>
                        <a:spcBef>
                          <a:spcPts val="0"/>
                        </a:spcBef>
                        <a:spcAft>
                          <a:spcPts val="0"/>
                        </a:spcAft>
                        <a:buNone/>
                      </a:pPr>
                      <a:r>
                        <a:rPr lang="en" sz="700" b="1"/>
                        <a:t>ΓΥΜΝΑΣΤΕΣ ΣΜΕ</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187200">
                <a:tc>
                  <a:txBody>
                    <a:bodyPr/>
                    <a:lstStyle/>
                    <a:p>
                      <a:pPr marL="0" lvl="0" indent="0" algn="l" rtl="0">
                        <a:lnSpc>
                          <a:spcPct val="115000"/>
                        </a:lnSpc>
                        <a:spcBef>
                          <a:spcPts val="0"/>
                        </a:spcBef>
                        <a:spcAft>
                          <a:spcPts val="0"/>
                        </a:spcAft>
                        <a:buNone/>
                      </a:pPr>
                      <a:r>
                        <a:rPr lang="en" sz="700" b="1"/>
                        <a:t>ΜΕΤΑΤΑΞΗ</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700" b="1"/>
                        <a:t>από ΥΕ σε ΔΕ</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187200">
                <a:tc>
                  <a:txBody>
                    <a:bodyPr/>
                    <a:lstStyle/>
                    <a:p>
                      <a:pPr marL="0" lvl="0" indent="0" algn="l" rtl="0">
                        <a:lnSpc>
                          <a:spcPct val="115000"/>
                        </a:lnSpc>
                        <a:spcBef>
                          <a:spcPts val="0"/>
                        </a:spcBef>
                        <a:spcAft>
                          <a:spcPts val="0"/>
                        </a:spcAft>
                        <a:buNone/>
                      </a:pPr>
                      <a:r>
                        <a:rPr lang="en" sz="700" b="1"/>
                        <a:t>ΔΙΑΔΙΚΑΣΙΑ ΜΕΤΑΤΑΞΗΣ ΑΠΟ ΑΛΛΟ ΦΟΡΕΑ</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r h="187200">
                <a:tc>
                  <a:txBody>
                    <a:bodyPr/>
                    <a:lstStyle/>
                    <a:p>
                      <a:pPr marL="0" lvl="0" indent="0" algn="l" rtl="0">
                        <a:lnSpc>
                          <a:spcPct val="115000"/>
                        </a:lnSpc>
                        <a:spcBef>
                          <a:spcPts val="0"/>
                        </a:spcBef>
                        <a:spcAft>
                          <a:spcPts val="0"/>
                        </a:spcAft>
                        <a:buNone/>
                      </a:pPr>
                      <a:r>
                        <a:rPr lang="en" sz="700" b="1"/>
                        <a:t>ΑΠΟΣΠΑΣΗ</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700" b="1"/>
                        <a:t>ΦΡΑΓΚΟΥ,ΕΓΓΛΕΖΟΥ,ΓΕΩΡΓΙΟΥ,</a:t>
                      </a:r>
                      <a:endParaRPr sz="700" b="1"/>
                    </a:p>
                    <a:p>
                      <a:pPr marL="0" lvl="0" indent="0" algn="l" rtl="0">
                        <a:lnSpc>
                          <a:spcPct val="115000"/>
                        </a:lnSpc>
                        <a:spcBef>
                          <a:spcPts val="0"/>
                        </a:spcBef>
                        <a:spcAft>
                          <a:spcPts val="0"/>
                        </a:spcAft>
                        <a:buNone/>
                      </a:pPr>
                      <a:r>
                        <a:rPr lang="en" sz="700" b="1"/>
                        <a:t>ΚΑΛΑΜΠΑΛΙΚΗ</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2"/>
                  </a:ext>
                </a:extLst>
              </a:tr>
              <a:tr h="187200">
                <a:tc>
                  <a:txBody>
                    <a:bodyPr/>
                    <a:lstStyle/>
                    <a:p>
                      <a:pPr marL="0" lvl="0" indent="0" algn="l" rtl="0">
                        <a:lnSpc>
                          <a:spcPct val="115000"/>
                        </a:lnSpc>
                        <a:spcBef>
                          <a:spcPts val="0"/>
                        </a:spcBef>
                        <a:spcAft>
                          <a:spcPts val="0"/>
                        </a:spcAft>
                        <a:buNone/>
                      </a:pPr>
                      <a:r>
                        <a:rPr lang="en" sz="700" b="1"/>
                        <a:t>ΣΥΝΤΑΞΗ</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7</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202000">
                <a:tc>
                  <a:txBody>
                    <a:bodyPr/>
                    <a:lstStyle/>
                    <a:p>
                      <a:pPr marL="0" lvl="0" indent="0" algn="l" rtl="0">
                        <a:lnSpc>
                          <a:spcPct val="115000"/>
                        </a:lnSpc>
                        <a:spcBef>
                          <a:spcPts val="0"/>
                        </a:spcBef>
                        <a:spcAft>
                          <a:spcPts val="0"/>
                        </a:spcAft>
                        <a:buNone/>
                      </a:pPr>
                      <a:r>
                        <a:rPr lang="en" sz="700" b="1"/>
                        <a:t>ΟΑΕΔ 82 ΑΤΟΜΑ ΔΙΑΔΙΚΑΣΙΕΣ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82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700" b="1"/>
                        <a:t>ΚΟΙΝΩΦΕΛΗΣ ΕΡΓΑΣΙΑ</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4"/>
                  </a:ext>
                </a:extLst>
              </a:tr>
              <a:tr h="214450">
                <a:tc>
                  <a:txBody>
                    <a:bodyPr/>
                    <a:lstStyle/>
                    <a:p>
                      <a:pPr marL="0" lvl="0" indent="0" algn="l" rtl="0">
                        <a:lnSpc>
                          <a:spcPct val="115000"/>
                        </a:lnSpc>
                        <a:spcBef>
                          <a:spcPts val="0"/>
                        </a:spcBef>
                        <a:spcAft>
                          <a:spcPts val="0"/>
                        </a:spcAft>
                        <a:buNone/>
                      </a:pPr>
                      <a:r>
                        <a:rPr lang="en" sz="700" b="1"/>
                        <a:t>ΔΙΑΔΙΚΑΣΙΑ ΠΡΟΣΛΗΨΗΣ ΜΕ ΤΗΝ 3Κ-2018</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700" b="1">
                          <a:solidFill>
                            <a:schemeClr val="accent2"/>
                          </a:solidFill>
                        </a:rPr>
                        <a:t>3</a:t>
                      </a:r>
                      <a:endParaRPr sz="700" b="1">
                        <a:solidFill>
                          <a:schemeClr val="accent2"/>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700" b="1"/>
                        <a:t>ΟΡΙΣΤΙΚΑ ΑΠΟΤΕΛΕΣΜΑΤΑ</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5"/>
                  </a:ext>
                </a:extLst>
              </a:tr>
              <a:tr h="209400">
                <a:tc>
                  <a:txBody>
                    <a:bodyPr/>
                    <a:lstStyle/>
                    <a:p>
                      <a:pPr marL="0" lvl="0" indent="0" algn="l" rtl="0">
                        <a:lnSpc>
                          <a:spcPct val="115000"/>
                        </a:lnSpc>
                        <a:spcBef>
                          <a:spcPts val="0"/>
                        </a:spcBef>
                        <a:spcAft>
                          <a:spcPts val="0"/>
                        </a:spcAft>
                        <a:buNone/>
                      </a:pPr>
                      <a:r>
                        <a:rPr lang="en" sz="700" b="1"/>
                        <a:t>ΑΝΑΝΕΩΣΗ 3 ΑΤΟΜΩΝ ΚΕΝΤΡΑ ΚΟΙΝΟΤΗΤΑΣ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700" b="1"/>
                        <a:t>ΕΩΣ 03/12/2022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6"/>
                  </a:ext>
                </a:extLst>
              </a:tr>
              <a:tr h="234150">
                <a:tc>
                  <a:txBody>
                    <a:bodyPr/>
                    <a:lstStyle/>
                    <a:p>
                      <a:pPr marL="0" lvl="0" indent="0" algn="l" rtl="0">
                        <a:lnSpc>
                          <a:spcPct val="115000"/>
                        </a:lnSpc>
                        <a:spcBef>
                          <a:spcPts val="0"/>
                        </a:spcBef>
                        <a:spcAft>
                          <a:spcPts val="0"/>
                        </a:spcAft>
                        <a:buNone/>
                      </a:pPr>
                      <a:r>
                        <a:rPr lang="en" sz="700" b="1"/>
                        <a:t>ΔΙΑΔΙΚΑΣΙΑ ΠΡΟΣΛΗΨΗΣ ΚΕΝΤΡΑ ΚΟΙΝΟΤΗΤΑΣ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2</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7"/>
                  </a:ext>
                </a:extLst>
              </a:tr>
            </a:tbl>
          </a:graphicData>
        </a:graphic>
      </p:graphicFrame>
      <p:graphicFrame>
        <p:nvGraphicFramePr>
          <p:cNvPr id="151" name="Google Shape;151;p25"/>
          <p:cNvGraphicFramePr/>
          <p:nvPr/>
        </p:nvGraphicFramePr>
        <p:xfrm>
          <a:off x="4392763" y="1131525"/>
          <a:ext cx="3000000" cy="3000000"/>
        </p:xfrm>
        <a:graphic>
          <a:graphicData uri="http://schemas.openxmlformats.org/drawingml/2006/table">
            <a:tbl>
              <a:tblPr>
                <a:noFill/>
                <a:tableStyleId>{149319EC-3EF1-44B5-9799-7E2D44DED53E}</a:tableStyleId>
              </a:tblPr>
              <a:tblGrid>
                <a:gridCol w="1930175">
                  <a:extLst>
                    <a:ext uri="{9D8B030D-6E8A-4147-A177-3AD203B41FA5}">
                      <a16:colId xmlns:a16="http://schemas.microsoft.com/office/drawing/2014/main" val="20000"/>
                    </a:ext>
                  </a:extLst>
                </a:gridCol>
                <a:gridCol w="626475">
                  <a:extLst>
                    <a:ext uri="{9D8B030D-6E8A-4147-A177-3AD203B41FA5}">
                      <a16:colId xmlns:a16="http://schemas.microsoft.com/office/drawing/2014/main" val="20001"/>
                    </a:ext>
                  </a:extLst>
                </a:gridCol>
                <a:gridCol w="2048800">
                  <a:extLst>
                    <a:ext uri="{9D8B030D-6E8A-4147-A177-3AD203B41FA5}">
                      <a16:colId xmlns:a16="http://schemas.microsoft.com/office/drawing/2014/main" val="20002"/>
                    </a:ext>
                  </a:extLst>
                </a:gridCol>
              </a:tblGrid>
              <a:tr h="187200">
                <a:tc>
                  <a:txBody>
                    <a:bodyPr/>
                    <a:lstStyle/>
                    <a:p>
                      <a:pPr marL="0" lvl="0" indent="0" algn="l" rtl="0">
                        <a:lnSpc>
                          <a:spcPct val="115000"/>
                        </a:lnSpc>
                        <a:spcBef>
                          <a:spcPts val="0"/>
                        </a:spcBef>
                        <a:spcAft>
                          <a:spcPts val="0"/>
                        </a:spcAft>
                        <a:buNone/>
                      </a:pP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a:txBody>
                    <a:bodyPr/>
                    <a:lstStyle/>
                    <a:p>
                      <a:pPr marL="0" lvl="0" indent="0" algn="ctr" rtl="0">
                        <a:lnSpc>
                          <a:spcPct val="115000"/>
                        </a:lnSpc>
                        <a:spcBef>
                          <a:spcPts val="0"/>
                        </a:spcBef>
                        <a:spcAft>
                          <a:spcPts val="0"/>
                        </a:spcAft>
                        <a:buNone/>
                      </a:pP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a:txBody>
                    <a:bodyPr/>
                    <a:lstStyle/>
                    <a:p>
                      <a:pPr marL="0" lvl="0" indent="0" algn="l" rtl="0">
                        <a:spcBef>
                          <a:spcPts val="0"/>
                        </a:spcBef>
                        <a:spcAft>
                          <a:spcPts val="0"/>
                        </a:spcAft>
                        <a:buNone/>
                      </a:pP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extLst>
                  <a:ext uri="{0D108BD9-81ED-4DB2-BD59-A6C34878D82A}">
                    <a16:rowId xmlns:a16="http://schemas.microsoft.com/office/drawing/2014/main" val="10000"/>
                  </a:ext>
                </a:extLst>
              </a:tr>
              <a:tr h="187200">
                <a:tc>
                  <a:txBody>
                    <a:bodyPr/>
                    <a:lstStyle/>
                    <a:p>
                      <a:pPr marL="0" lvl="0" indent="0" algn="l" rtl="0">
                        <a:lnSpc>
                          <a:spcPct val="115000"/>
                        </a:lnSpc>
                        <a:spcBef>
                          <a:spcPts val="0"/>
                        </a:spcBef>
                        <a:spcAft>
                          <a:spcPts val="0"/>
                        </a:spcAft>
                        <a:buNone/>
                      </a:pPr>
                      <a:r>
                        <a:rPr lang="en" sz="700" b="1"/>
                        <a:t>ΔΙΑΔΙΚΑΣΙΑ ΠΡΟΣΛΗΨΗΣ ΠΡΑΚΤΙΚΗΣ ΑΣΚΗΣΗΣ</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6</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87200">
                <a:tc>
                  <a:txBody>
                    <a:bodyPr/>
                    <a:lstStyle/>
                    <a:p>
                      <a:pPr marL="0" lvl="0" indent="0" algn="l" rtl="0">
                        <a:lnSpc>
                          <a:spcPct val="115000"/>
                        </a:lnSpc>
                        <a:spcBef>
                          <a:spcPts val="0"/>
                        </a:spcBef>
                        <a:spcAft>
                          <a:spcPts val="0"/>
                        </a:spcAft>
                        <a:buNone/>
                      </a:pPr>
                      <a:r>
                        <a:rPr lang="en" sz="700" b="1"/>
                        <a:t>ΜΕΤΑΤΑΞΗ ΣΕ ΑΛΛΟ ΔΗΜΟ</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10</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87200">
                <a:tc>
                  <a:txBody>
                    <a:bodyPr/>
                    <a:lstStyle/>
                    <a:p>
                      <a:pPr marL="0" lvl="0" indent="0" algn="l" rtl="0">
                        <a:lnSpc>
                          <a:spcPct val="115000"/>
                        </a:lnSpc>
                        <a:spcBef>
                          <a:spcPts val="0"/>
                        </a:spcBef>
                        <a:spcAft>
                          <a:spcPts val="0"/>
                        </a:spcAft>
                        <a:buNone/>
                      </a:pPr>
                      <a:r>
                        <a:rPr lang="en" sz="700" b="1"/>
                        <a:t>ΠΡΟΣΛΗΨΗ ΩΣ ΑΟΡΙΣΤΟΥ ΧΡΟΝΟΥ ΑΠΟ ΔΙΚΑΣΤΙΚΗ ΕΝΤΟΛΗ</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4</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700" b="1"/>
                        <a:t>ΕΡΓΑΤΕΣ ΚΑΘΑΡΙΟΤΗΤΑΣ</a:t>
                      </a: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87200">
                <a:tc>
                  <a:txBody>
                    <a:bodyPr/>
                    <a:lstStyle/>
                    <a:p>
                      <a:pPr marL="0" lvl="0" indent="0" algn="l" rtl="0">
                        <a:lnSpc>
                          <a:spcPct val="115000"/>
                        </a:lnSpc>
                        <a:spcBef>
                          <a:spcPts val="0"/>
                        </a:spcBef>
                        <a:spcAft>
                          <a:spcPts val="0"/>
                        </a:spcAft>
                        <a:buNone/>
                      </a:pPr>
                      <a:r>
                        <a:rPr lang="en" sz="700" b="1"/>
                        <a:t>ΠΡΟΣΛΗΨΗ ΣΧΟΛΙΚΩΝ ΚΑΘΑΡΙΣΤΡΙΩΝ (ΕΤΟΥΣ 2021)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51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700" b="1"/>
                        <a:t>ΣΧΟΛΙΚΕΣ ΚΑΘΑΡΙΣΤΡΙΕΣ</a:t>
                      </a: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87200">
                <a:tc>
                  <a:txBody>
                    <a:bodyPr/>
                    <a:lstStyle/>
                    <a:p>
                      <a:pPr marL="0" lvl="0" indent="0" algn="l" rtl="0">
                        <a:lnSpc>
                          <a:spcPct val="115000"/>
                        </a:lnSpc>
                        <a:spcBef>
                          <a:spcPts val="0"/>
                        </a:spcBef>
                        <a:spcAft>
                          <a:spcPts val="0"/>
                        </a:spcAft>
                        <a:buNone/>
                      </a:pPr>
                      <a:r>
                        <a:rPr lang="en" sz="700" b="1"/>
                        <a:t>ΔΙΑΔΙΚΑΣΙΕΣ ΔΙΑΚΟΠΗΣ ΛΟΓΩ ΘΑΝΑΤΟΥ</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1</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700" b="1"/>
                        <a:t>ΓΙΑΚΑΛΟΣ</a:t>
                      </a: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87200">
                <a:tc>
                  <a:txBody>
                    <a:bodyPr/>
                    <a:lstStyle/>
                    <a:p>
                      <a:pPr marL="0" lvl="0" indent="0" algn="l" rtl="0">
                        <a:lnSpc>
                          <a:spcPct val="115000"/>
                        </a:lnSpc>
                        <a:spcBef>
                          <a:spcPts val="0"/>
                        </a:spcBef>
                        <a:spcAft>
                          <a:spcPts val="0"/>
                        </a:spcAft>
                        <a:buNone/>
                      </a:pPr>
                      <a:r>
                        <a:rPr lang="en" sz="700" b="1"/>
                        <a:t>ΠΡΟΣΛΗΨΗ ΑΠΟ ΠΡΟΓΡΑΜΜΑ ΟΑΕΔ ΑΝΩ ΤΩΝ 55</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700" b="1"/>
                        <a:t>23</a:t>
                      </a:r>
                      <a:endParaRPr sz="700" b="1"/>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7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52" name="Google Shape;152;p25"/>
          <p:cNvSpPr txBox="1">
            <a:spLocks noGrp="1"/>
          </p:cNvSpPr>
          <p:nvPr>
            <p:ph type="body" idx="1"/>
          </p:nvPr>
        </p:nvSpPr>
        <p:spPr>
          <a:xfrm>
            <a:off x="5389300" y="2956850"/>
            <a:ext cx="2612400" cy="19323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ctr" anchorCtr="0">
            <a:normAutofit/>
          </a:bodyPr>
          <a:lstStyle/>
          <a:p>
            <a:pPr marL="0" lvl="0" indent="0" algn="l" rtl="0">
              <a:spcBef>
                <a:spcPts val="0"/>
              </a:spcBef>
              <a:spcAft>
                <a:spcPts val="1200"/>
              </a:spcAft>
              <a:buNone/>
            </a:pPr>
            <a:r>
              <a:rPr lang="en" sz="1200" u="sng">
                <a:solidFill>
                  <a:schemeClr val="accent2"/>
                </a:solidFill>
              </a:rPr>
              <a:t>Ενέργειες που έγιναν το 2021</a:t>
            </a:r>
            <a:br>
              <a:rPr lang="en" sz="1000">
                <a:solidFill>
                  <a:schemeClr val="accent2"/>
                </a:solidFill>
              </a:rPr>
            </a:br>
            <a:r>
              <a:rPr lang="en" sz="1000">
                <a:solidFill>
                  <a:schemeClr val="accent2"/>
                </a:solidFill>
              </a:rPr>
              <a:t>1. Διαδικασίες Προσλήψεων Προσωπικού</a:t>
            </a:r>
            <a:br>
              <a:rPr lang="en" sz="1000">
                <a:solidFill>
                  <a:schemeClr val="accent2"/>
                </a:solidFill>
              </a:rPr>
            </a:br>
            <a:r>
              <a:rPr lang="en" sz="1000">
                <a:solidFill>
                  <a:schemeClr val="accent2"/>
                </a:solidFill>
              </a:rPr>
              <a:t>2. Ενημερώσεις στοιχείων/μητρώου</a:t>
            </a:r>
            <a:br>
              <a:rPr lang="en" sz="1000">
                <a:solidFill>
                  <a:schemeClr val="accent2"/>
                </a:solidFill>
              </a:rPr>
            </a:br>
            <a:r>
              <a:rPr lang="en" sz="1000">
                <a:solidFill>
                  <a:schemeClr val="accent2"/>
                </a:solidFill>
              </a:rPr>
              <a:t>3. Διαδικασίες Μισθοδοσίας</a:t>
            </a:r>
            <a:br>
              <a:rPr lang="en" sz="1000">
                <a:solidFill>
                  <a:schemeClr val="accent2"/>
                </a:solidFill>
              </a:rPr>
            </a:br>
            <a:r>
              <a:rPr lang="en" sz="1000">
                <a:solidFill>
                  <a:schemeClr val="accent2"/>
                </a:solidFill>
              </a:rPr>
              <a:t>4. Τακτοποίηση Οφειλών</a:t>
            </a:r>
            <a:br>
              <a:rPr lang="en" sz="1000">
                <a:solidFill>
                  <a:schemeClr val="accent2"/>
                </a:solidFill>
              </a:rPr>
            </a:br>
            <a:r>
              <a:rPr lang="en" sz="1000">
                <a:solidFill>
                  <a:schemeClr val="accent2"/>
                </a:solidFill>
              </a:rPr>
              <a:t>5. Διορθώσεις</a:t>
            </a:r>
            <a:br>
              <a:rPr lang="en" sz="1000">
                <a:solidFill>
                  <a:schemeClr val="accent2"/>
                </a:solidFill>
              </a:rPr>
            </a:br>
            <a:r>
              <a:rPr lang="en" sz="1000">
                <a:solidFill>
                  <a:schemeClr val="accent2"/>
                </a:solidFill>
              </a:rPr>
              <a:t>6. Βεβαιώσεις</a:t>
            </a:r>
            <a:br>
              <a:rPr lang="en" sz="1000">
                <a:solidFill>
                  <a:schemeClr val="accent2"/>
                </a:solidFill>
              </a:rPr>
            </a:br>
            <a:r>
              <a:rPr lang="en" sz="1000">
                <a:solidFill>
                  <a:schemeClr val="accent2"/>
                </a:solidFill>
              </a:rPr>
              <a:t>7. Ελέγχου </a:t>
            </a:r>
            <a:endParaRPr sz="1000">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193300" y="200800"/>
            <a:ext cx="7355400" cy="398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1800" b="1">
                <a:solidFill>
                  <a:srgbClr val="548D6F"/>
                </a:solidFill>
              </a:rPr>
              <a:t>Λειτουργία ανά Τμήματα </a:t>
            </a:r>
            <a:endParaRPr sz="1800"/>
          </a:p>
        </p:txBody>
      </p:sp>
      <p:sp>
        <p:nvSpPr>
          <p:cNvPr id="158" name="Google Shape;158;p26"/>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159" name="Google Shape;159;p26"/>
          <p:cNvSpPr txBox="1"/>
          <p:nvPr/>
        </p:nvSpPr>
        <p:spPr>
          <a:xfrm>
            <a:off x="1242000" y="783575"/>
            <a:ext cx="2841900" cy="3693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Τμήμα Διοικητικής Μέριμνας</a:t>
            </a:r>
            <a:endParaRPr sz="1300">
              <a:solidFill>
                <a:schemeClr val="dk1"/>
              </a:solidFill>
            </a:endParaRPr>
          </a:p>
        </p:txBody>
      </p:sp>
      <p:sp>
        <p:nvSpPr>
          <p:cNvPr id="160" name="Google Shape;160;p26"/>
          <p:cNvSpPr txBox="1">
            <a:spLocks noGrp="1"/>
          </p:cNvSpPr>
          <p:nvPr>
            <p:ph type="title"/>
          </p:nvPr>
        </p:nvSpPr>
        <p:spPr>
          <a:xfrm>
            <a:off x="5190675" y="1152875"/>
            <a:ext cx="1904700" cy="2673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020" b="1" u="sng">
                <a:solidFill>
                  <a:srgbClr val="548D6F"/>
                </a:solidFill>
                <a:highlight>
                  <a:schemeClr val="lt2"/>
                </a:highlight>
              </a:rPr>
              <a:t>ΜΕΤΑΚΙΝΗΣΕΙΣ ΚΛΗΤΗΡΩΝ</a:t>
            </a:r>
            <a:endParaRPr sz="1020" b="1" u="sng">
              <a:solidFill>
                <a:srgbClr val="548D6F"/>
              </a:solidFill>
              <a:highlight>
                <a:schemeClr val="lt2"/>
              </a:highlight>
            </a:endParaRPr>
          </a:p>
        </p:txBody>
      </p:sp>
      <p:sp>
        <p:nvSpPr>
          <p:cNvPr id="161" name="Google Shape;161;p26"/>
          <p:cNvSpPr txBox="1">
            <a:spLocks noGrp="1"/>
          </p:cNvSpPr>
          <p:nvPr>
            <p:ph type="title"/>
          </p:nvPr>
        </p:nvSpPr>
        <p:spPr>
          <a:xfrm>
            <a:off x="159050" y="1209250"/>
            <a:ext cx="3305400" cy="2673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020" b="1" u="sng">
                <a:solidFill>
                  <a:srgbClr val="548D6F"/>
                </a:solidFill>
                <a:highlight>
                  <a:schemeClr val="lt2"/>
                </a:highlight>
              </a:rPr>
              <a:t>ΑΡΙΘΜΟΣ ΠΡΩΤΟΚΟΛΛΗΜΕΝΩΝ ΕΓΓΡΑΦΩΝ</a:t>
            </a:r>
            <a:endParaRPr sz="1020" b="1" u="sng">
              <a:solidFill>
                <a:srgbClr val="548D6F"/>
              </a:solidFill>
              <a:highlight>
                <a:schemeClr val="lt2"/>
              </a:highlight>
            </a:endParaRPr>
          </a:p>
        </p:txBody>
      </p:sp>
      <p:pic>
        <p:nvPicPr>
          <p:cNvPr id="162" name="Google Shape;162;p26"/>
          <p:cNvPicPr preferRelativeResize="0"/>
          <p:nvPr/>
        </p:nvPicPr>
        <p:blipFill>
          <a:blip r:embed="rId3">
            <a:alphaModFix/>
          </a:blip>
          <a:stretch>
            <a:fillRect/>
          </a:stretch>
        </p:blipFill>
        <p:spPr>
          <a:xfrm>
            <a:off x="159050" y="1476550"/>
            <a:ext cx="4733238" cy="3362149"/>
          </a:xfrm>
          <a:prstGeom prst="rect">
            <a:avLst/>
          </a:prstGeom>
          <a:noFill/>
          <a:ln>
            <a:noFill/>
          </a:ln>
        </p:spPr>
      </p:pic>
      <p:pic>
        <p:nvPicPr>
          <p:cNvPr id="163" name="Google Shape;163;p26"/>
          <p:cNvPicPr preferRelativeResize="0"/>
          <p:nvPr/>
        </p:nvPicPr>
        <p:blipFill>
          <a:blip r:embed="rId4">
            <a:alphaModFix/>
          </a:blip>
          <a:stretch>
            <a:fillRect/>
          </a:stretch>
        </p:blipFill>
        <p:spPr>
          <a:xfrm>
            <a:off x="5144238" y="1433500"/>
            <a:ext cx="3420033" cy="2990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311700" y="1994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Τμήμα Πληροφορικής</a:t>
            </a:r>
            <a:endParaRPr/>
          </a:p>
        </p:txBody>
      </p:sp>
      <p:sp>
        <p:nvSpPr>
          <p:cNvPr id="169" name="Google Shape;169;p27"/>
          <p:cNvSpPr txBox="1">
            <a:spLocks noGrp="1"/>
          </p:cNvSpPr>
          <p:nvPr>
            <p:ph type="body" idx="1"/>
          </p:nvPr>
        </p:nvSpPr>
        <p:spPr>
          <a:xfrm>
            <a:off x="311700" y="772150"/>
            <a:ext cx="8520600" cy="37968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500" b="1" u="sng">
                <a:solidFill>
                  <a:srgbClr val="548D6F"/>
                </a:solidFill>
              </a:rPr>
              <a:t>Δράσεις - Εφαρμογές</a:t>
            </a:r>
            <a:r>
              <a:rPr lang="en"/>
              <a:t> </a:t>
            </a:r>
            <a:br>
              <a:rPr lang="en"/>
            </a:br>
            <a:r>
              <a:rPr lang="en" sz="1200">
                <a:solidFill>
                  <a:schemeClr val="accent2"/>
                </a:solidFill>
              </a:rPr>
              <a:t>Στον Δήμο μας έχουμε προχωρήσει σε αρκετές ενέργειες προς την κατεύθυνση της </a:t>
            </a:r>
            <a:r>
              <a:rPr lang="en" sz="1200" b="1">
                <a:solidFill>
                  <a:srgbClr val="548D6F"/>
                </a:solidFill>
              </a:rPr>
              <a:t>ηλεκτρονικής διακυβέρνησης</a:t>
            </a:r>
            <a:r>
              <a:rPr lang="en" sz="1200">
                <a:solidFill>
                  <a:schemeClr val="accent2"/>
                </a:solidFill>
              </a:rPr>
              <a:t> και της αξιοποίησης νέων τεχνολογιών που βελτιώνουν την καθημερινότητα του Πολίτη.</a:t>
            </a:r>
            <a:endParaRPr sz="1200">
              <a:solidFill>
                <a:schemeClr val="accent2"/>
              </a:solidFill>
            </a:endParaRPr>
          </a:p>
          <a:p>
            <a:pPr marL="0" lvl="0" indent="0" algn="l" rtl="0">
              <a:lnSpc>
                <a:spcPct val="100000"/>
              </a:lnSpc>
              <a:spcBef>
                <a:spcPts val="1200"/>
              </a:spcBef>
              <a:spcAft>
                <a:spcPts val="0"/>
              </a:spcAft>
              <a:buNone/>
            </a:pPr>
            <a:r>
              <a:rPr lang="en" sz="1200">
                <a:solidFill>
                  <a:schemeClr val="accent2"/>
                </a:solidFill>
              </a:rPr>
              <a:t>Είμαστε πρωτοπόροι με :</a:t>
            </a:r>
            <a:endParaRPr sz="1200">
              <a:solidFill>
                <a:schemeClr val="accent2"/>
              </a:solidFill>
            </a:endParaRPr>
          </a:p>
          <a:p>
            <a:pPr marL="0" lvl="0" indent="0" algn="l" rtl="0">
              <a:lnSpc>
                <a:spcPct val="100000"/>
              </a:lnSpc>
              <a:spcBef>
                <a:spcPts val="0"/>
              </a:spcBef>
              <a:spcAft>
                <a:spcPts val="0"/>
              </a:spcAft>
              <a:buNone/>
            </a:pPr>
            <a:r>
              <a:rPr lang="en" sz="1200">
                <a:solidFill>
                  <a:schemeClr val="accent2"/>
                </a:solidFill>
              </a:rPr>
              <a:t>- την ανάπτυξη του συνεργατικού πυκνού δικτύου </a:t>
            </a:r>
            <a:r>
              <a:rPr lang="en" sz="1200" b="1">
                <a:solidFill>
                  <a:srgbClr val="548D6F"/>
                </a:solidFill>
              </a:rPr>
              <a:t>Social WiFi</a:t>
            </a:r>
            <a:r>
              <a:rPr lang="en" sz="1200">
                <a:solidFill>
                  <a:schemeClr val="accent2"/>
                </a:solidFill>
              </a:rPr>
              <a:t> προσφέροντας </a:t>
            </a:r>
            <a:r>
              <a:rPr lang="en" sz="1200">
                <a:solidFill>
                  <a:srgbClr val="212529"/>
                </a:solidFill>
              </a:rPr>
              <a:t>δωρεάν πρόσβαση</a:t>
            </a:r>
            <a:r>
              <a:rPr lang="en" sz="1200">
                <a:solidFill>
                  <a:schemeClr val="accent2"/>
                </a:solidFill>
              </a:rPr>
              <a:t> στο διαδίκτυο,</a:t>
            </a:r>
            <a:endParaRPr sz="1200">
              <a:solidFill>
                <a:schemeClr val="accent2"/>
              </a:solidFill>
            </a:endParaRPr>
          </a:p>
          <a:p>
            <a:pPr marL="0" lvl="0" indent="0" algn="l" rtl="0">
              <a:lnSpc>
                <a:spcPct val="100000"/>
              </a:lnSpc>
              <a:spcBef>
                <a:spcPts val="0"/>
              </a:spcBef>
              <a:spcAft>
                <a:spcPts val="0"/>
              </a:spcAft>
              <a:buNone/>
            </a:pPr>
            <a:r>
              <a:rPr lang="en" sz="1200">
                <a:solidFill>
                  <a:schemeClr val="accent2"/>
                </a:solidFill>
              </a:rPr>
              <a:t>- την υλοποίηση πρωτοποριακών εφαρμογών για </a:t>
            </a:r>
            <a:r>
              <a:rPr lang="en" sz="1200" b="1">
                <a:solidFill>
                  <a:srgbClr val="548D6F"/>
                </a:solidFill>
              </a:rPr>
              <a:t>portal ηλεκτρονικής διακυβέρνησης</a:t>
            </a:r>
            <a:r>
              <a:rPr lang="en" sz="1200">
                <a:solidFill>
                  <a:schemeClr val="accent2"/>
                </a:solidFill>
              </a:rPr>
              <a:t>,</a:t>
            </a:r>
            <a:endParaRPr sz="1200">
              <a:solidFill>
                <a:schemeClr val="accent2"/>
              </a:solidFill>
            </a:endParaRPr>
          </a:p>
          <a:p>
            <a:pPr marL="0" lvl="0" indent="0" algn="l" rtl="0">
              <a:lnSpc>
                <a:spcPct val="100000"/>
              </a:lnSpc>
              <a:spcBef>
                <a:spcPts val="0"/>
              </a:spcBef>
              <a:spcAft>
                <a:spcPts val="0"/>
              </a:spcAft>
              <a:buNone/>
            </a:pPr>
            <a:r>
              <a:rPr lang="en" sz="1200">
                <a:solidFill>
                  <a:schemeClr val="accent2"/>
                </a:solidFill>
              </a:rPr>
              <a:t>- τον </a:t>
            </a:r>
            <a:r>
              <a:rPr lang="en" sz="1200" b="1">
                <a:solidFill>
                  <a:srgbClr val="548D6F"/>
                </a:solidFill>
              </a:rPr>
              <a:t>αυτόματο ψηφιακό βοηθό</a:t>
            </a:r>
            <a:r>
              <a:rPr lang="en" sz="1200">
                <a:solidFill>
                  <a:schemeClr val="accent2"/>
                </a:solidFill>
              </a:rPr>
              <a:t> με τεχνητή νοημοσύνη (ΑΙ) για εξυπηρέτηση των πολιτών,</a:t>
            </a:r>
            <a:endParaRPr sz="1200">
              <a:solidFill>
                <a:schemeClr val="accent2"/>
              </a:solidFill>
            </a:endParaRPr>
          </a:p>
          <a:p>
            <a:pPr marL="0" lvl="0" indent="0" algn="l" rtl="0">
              <a:lnSpc>
                <a:spcPct val="100000"/>
              </a:lnSpc>
              <a:spcBef>
                <a:spcPts val="0"/>
              </a:spcBef>
              <a:spcAft>
                <a:spcPts val="0"/>
              </a:spcAft>
              <a:buNone/>
            </a:pPr>
            <a:r>
              <a:rPr lang="en" sz="1200">
                <a:solidFill>
                  <a:schemeClr val="accent2"/>
                </a:solidFill>
              </a:rPr>
              <a:t>- την </a:t>
            </a:r>
            <a:r>
              <a:rPr lang="en" sz="1200" b="1">
                <a:solidFill>
                  <a:srgbClr val="548D6F"/>
                </a:solidFill>
              </a:rPr>
              <a:t>εφαρμογή κινητού τηλεφώνου</a:t>
            </a:r>
            <a:r>
              <a:rPr lang="en" sz="1200">
                <a:solidFill>
                  <a:schemeClr val="accent2"/>
                </a:solidFill>
              </a:rPr>
              <a:t> για πληροφόρηση και υποβολή αιτημάτων στον Δήμο,</a:t>
            </a:r>
            <a:endParaRPr sz="1200">
              <a:solidFill>
                <a:schemeClr val="accent2"/>
              </a:solidFill>
            </a:endParaRPr>
          </a:p>
          <a:p>
            <a:pPr marL="0" lvl="0" indent="0" algn="l" rtl="0">
              <a:lnSpc>
                <a:spcPct val="100000"/>
              </a:lnSpc>
              <a:spcBef>
                <a:spcPts val="0"/>
              </a:spcBef>
              <a:spcAft>
                <a:spcPts val="0"/>
              </a:spcAft>
              <a:buNone/>
            </a:pPr>
            <a:r>
              <a:rPr lang="en" sz="1200">
                <a:solidFill>
                  <a:schemeClr val="accent2"/>
                </a:solidFill>
              </a:rPr>
              <a:t>- την παρουσίαση του δημοτικού μας έργου σε πραγματικό χρόνο σε </a:t>
            </a:r>
            <a:r>
              <a:rPr lang="en" sz="1200" b="1">
                <a:solidFill>
                  <a:srgbClr val="548D6F"/>
                </a:solidFill>
              </a:rPr>
              <a:t>διαδραστικό χάρτη</a:t>
            </a:r>
            <a:r>
              <a:rPr lang="en" sz="1200">
                <a:solidFill>
                  <a:schemeClr val="accent2"/>
                </a:solidFill>
              </a:rPr>
              <a:t>,</a:t>
            </a:r>
            <a:endParaRPr sz="1200">
              <a:solidFill>
                <a:schemeClr val="accent2"/>
              </a:solidFill>
            </a:endParaRPr>
          </a:p>
          <a:p>
            <a:pPr marL="0" lvl="0" indent="0" algn="l" rtl="0">
              <a:lnSpc>
                <a:spcPct val="100000"/>
              </a:lnSpc>
              <a:spcBef>
                <a:spcPts val="0"/>
              </a:spcBef>
              <a:spcAft>
                <a:spcPts val="0"/>
              </a:spcAft>
              <a:buNone/>
            </a:pPr>
            <a:r>
              <a:rPr lang="en" sz="1200">
                <a:solidFill>
                  <a:schemeClr val="accent2"/>
                </a:solidFill>
              </a:rPr>
              <a:t>- την επέκταση του δικτύου ασύρματης πρόσβασης μέσω του ευρωπαϊκού προγράμματος </a:t>
            </a:r>
            <a:r>
              <a:rPr lang="en" sz="1200" b="1">
                <a:solidFill>
                  <a:srgbClr val="548D6F"/>
                </a:solidFill>
              </a:rPr>
              <a:t>WiFi4EU</a:t>
            </a:r>
            <a:r>
              <a:rPr lang="en" sz="1200">
                <a:solidFill>
                  <a:schemeClr val="accent2"/>
                </a:solidFill>
              </a:rPr>
              <a:t>.</a:t>
            </a:r>
            <a:br>
              <a:rPr lang="en" sz="1200">
                <a:solidFill>
                  <a:schemeClr val="accent2"/>
                </a:solidFill>
              </a:rPr>
            </a:br>
            <a:br>
              <a:rPr lang="en" sz="1200">
                <a:solidFill>
                  <a:schemeClr val="accent2"/>
                </a:solidFill>
              </a:rPr>
            </a:br>
            <a:r>
              <a:rPr lang="en" sz="1200">
                <a:solidFill>
                  <a:schemeClr val="accent2"/>
                </a:solidFill>
              </a:rPr>
              <a:t>Παράλληλα επενδύουμε και σε νέες αναδυόμενες τεχνολογίες έχοντας υλοποιήσει πιλοτικά την </a:t>
            </a:r>
            <a:r>
              <a:rPr lang="en" sz="1200" b="1">
                <a:solidFill>
                  <a:srgbClr val="548D6F"/>
                </a:solidFill>
              </a:rPr>
              <a:t>πρώτη εφαρμογή blockchain crowdDLT στην Ελλάδα</a:t>
            </a:r>
            <a:r>
              <a:rPr lang="en" sz="1200">
                <a:solidFill>
                  <a:schemeClr val="accent2"/>
                </a:solidFill>
              </a:rPr>
              <a:t>, για την ενίσχυση της διαφάνειας και λογοδοσίας.</a:t>
            </a:r>
            <a:br>
              <a:rPr lang="en" sz="1200">
                <a:solidFill>
                  <a:schemeClr val="accent2"/>
                </a:solidFill>
              </a:rPr>
            </a:br>
            <a:r>
              <a:rPr lang="en" sz="1200">
                <a:solidFill>
                  <a:srgbClr val="000000"/>
                </a:solidFill>
              </a:rPr>
              <a:t>Παράλληλα σχεδιάζουμε για το μέλλον αξιοποιώντας το σύνολο των χρηματοδοτικών εργαλείων που μας παρέχονται. Έτσι έχουμε υποβάλει στο πρόγραμμα </a:t>
            </a:r>
            <a:r>
              <a:rPr lang="en" sz="1200" b="1">
                <a:solidFill>
                  <a:srgbClr val="548D6F"/>
                </a:solidFill>
              </a:rPr>
              <a:t>Αντώνης Τρίτσης</a:t>
            </a:r>
            <a:r>
              <a:rPr lang="en" sz="1200">
                <a:solidFill>
                  <a:srgbClr val="000000"/>
                </a:solidFill>
              </a:rPr>
              <a:t> μια σειρά προτάσεων για την υλοποίηση πολλών νέων πρωτοποριακών ψηφιακών συστημάτων που θα βελτιώσουν την εσωτερική λειτουργία του Δήμου μας, και άρα την εξυπηρέτηση των δημοτών μας ενώ συμμετέχουμε στο </a:t>
            </a:r>
            <a:r>
              <a:rPr lang="en" sz="1200" b="1">
                <a:solidFill>
                  <a:srgbClr val="548D6F"/>
                </a:solidFill>
              </a:rPr>
              <a:t>Κέντρο Καινοτομίας για την Ηλεκτρονική Διακυβέρνηση στην Δημόσια Διοίκηση και Τοπική Αυτοδιοίκηση Govhack</a:t>
            </a:r>
            <a:r>
              <a:rPr lang="en" sz="1200">
                <a:solidFill>
                  <a:srgbClr val="000000"/>
                </a:solidFill>
              </a:rPr>
              <a:t> για την από κοινού ανάπτυξη εφαρμογών, συστημάτων αλλά και προγραμμάτων εκπαίδευσης σε ψηφιακές δεξιότητες για τα στελέχη μας και τους δημότες μας.</a:t>
            </a:r>
            <a:endParaRPr sz="1200"/>
          </a:p>
        </p:txBody>
      </p:sp>
      <p:sp>
        <p:nvSpPr>
          <p:cNvPr id="170" name="Google Shape;170;p27"/>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8"/>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Οικονομικών Υπηρεσιών Δήμου Μοσχάτου - Ταύρου</a:t>
            </a:r>
            <a:endParaRPr sz="2720">
              <a:solidFill>
                <a:srgbClr val="548D6F"/>
              </a:solidFill>
            </a:endParaRPr>
          </a:p>
        </p:txBody>
      </p:sp>
      <p:sp>
        <p:nvSpPr>
          <p:cNvPr id="176" name="Google Shape;176;p28"/>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177" name="Google Shape;177;p28"/>
          <p:cNvSpPr txBox="1"/>
          <p:nvPr/>
        </p:nvSpPr>
        <p:spPr>
          <a:xfrm>
            <a:off x="325200" y="3728975"/>
            <a:ext cx="4718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Αντιδήμαρχος: </a:t>
            </a:r>
            <a:r>
              <a:rPr lang="en" b="1" i="1">
                <a:solidFill>
                  <a:srgbClr val="548D6F"/>
                </a:solidFill>
              </a:rPr>
              <a:t>Γρούμπας Βασίλειος</a:t>
            </a:r>
            <a:br>
              <a:rPr lang="en"/>
            </a:br>
            <a:r>
              <a:rPr lang="en"/>
              <a:t>Προϊστάμενος Διεύθυνσης: </a:t>
            </a:r>
            <a:r>
              <a:rPr lang="en" b="1" i="1">
                <a:solidFill>
                  <a:srgbClr val="548D6F"/>
                </a:solidFill>
              </a:rPr>
              <a:t>Χαλκιοπούλου Δέσποινα</a:t>
            </a:r>
            <a:endParaRPr b="1" i="1">
              <a:solidFill>
                <a:srgbClr val="548D6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a:off x="1777950" y="200625"/>
            <a:ext cx="54324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000" b="1" u="sng">
                <a:solidFill>
                  <a:srgbClr val="548D6F"/>
                </a:solidFill>
              </a:rPr>
              <a:t>Στοχοθεσία - εκτέλεση προϋπολογισμού</a:t>
            </a:r>
            <a:endParaRPr sz="2000" u="sng">
              <a:solidFill>
                <a:srgbClr val="548D6F"/>
              </a:solidFill>
            </a:endParaRPr>
          </a:p>
        </p:txBody>
      </p:sp>
      <p:sp>
        <p:nvSpPr>
          <p:cNvPr id="183" name="Google Shape;183;p29"/>
          <p:cNvSpPr txBox="1">
            <a:spLocks noGrp="1"/>
          </p:cNvSpPr>
          <p:nvPr>
            <p:ph type="body" idx="1"/>
          </p:nvPr>
        </p:nvSpPr>
        <p:spPr>
          <a:xfrm>
            <a:off x="1855800" y="855350"/>
            <a:ext cx="5276700" cy="944400"/>
          </a:xfrm>
          <a:prstGeom prst="rect">
            <a:avLst/>
          </a:prstGeom>
          <a:solidFill>
            <a:schemeClr val="dk1"/>
          </a:solidFill>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85000" lnSpcReduction="20000"/>
          </a:bodyPr>
          <a:lstStyle/>
          <a:p>
            <a:pPr marL="0" lvl="0" indent="0" algn="just" rtl="0">
              <a:spcBef>
                <a:spcPts val="0"/>
              </a:spcBef>
              <a:spcAft>
                <a:spcPts val="1200"/>
              </a:spcAft>
              <a:buNone/>
            </a:pPr>
            <a:r>
              <a:rPr lang="en" sz="1400">
                <a:solidFill>
                  <a:schemeClr val="lt1"/>
                </a:solidFill>
              </a:rPr>
              <a:t>Το ποσοστό απόκλισης υπήρξε θετικό </a:t>
            </a:r>
            <a:r>
              <a:rPr lang="en" sz="1600" b="1">
                <a:solidFill>
                  <a:schemeClr val="lt1"/>
                </a:solidFill>
              </a:rPr>
              <a:t>(+13,72%)</a:t>
            </a:r>
            <a:r>
              <a:rPr lang="en" sz="1400">
                <a:solidFill>
                  <a:schemeClr val="lt1"/>
                </a:solidFill>
              </a:rPr>
              <a:t> και μάλιστα υπερκαλύφθηκε το περιθώριο απόκλισης </a:t>
            </a:r>
            <a:r>
              <a:rPr lang="en" sz="1600" b="1">
                <a:solidFill>
                  <a:schemeClr val="lt1"/>
                </a:solidFill>
              </a:rPr>
              <a:t>(ποσοστό -10%)</a:t>
            </a:r>
            <a:r>
              <a:rPr lang="en" sz="1400">
                <a:solidFill>
                  <a:schemeClr val="lt1"/>
                </a:solidFill>
              </a:rPr>
              <a:t> που δίνεται από το νόμο</a:t>
            </a:r>
            <a:endParaRPr sz="1400">
              <a:solidFill>
                <a:schemeClr val="lt1"/>
              </a:solidFill>
            </a:endParaRPr>
          </a:p>
        </p:txBody>
      </p:sp>
      <p:sp>
        <p:nvSpPr>
          <p:cNvPr id="184" name="Google Shape;184;p29"/>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185" name="Google Shape;185;p29"/>
          <p:cNvSpPr txBox="1">
            <a:spLocks noGrp="1"/>
          </p:cNvSpPr>
          <p:nvPr>
            <p:ph type="body" idx="1"/>
          </p:nvPr>
        </p:nvSpPr>
        <p:spPr>
          <a:xfrm>
            <a:off x="1556100" y="1732200"/>
            <a:ext cx="5909100" cy="2814000"/>
          </a:xfrm>
          <a:prstGeom prst="rect">
            <a:avLst/>
          </a:prstGeom>
          <a:solidFill>
            <a:srgbClr val="548D6F"/>
          </a:solidFill>
          <a:ln w="9525" cap="flat" cmpd="sng">
            <a:solidFill>
              <a:srgbClr val="548D6F"/>
            </a:solidFill>
            <a:prstDash val="solid"/>
            <a:round/>
            <a:headEnd type="none" w="sm" len="sm"/>
            <a:tailEnd type="none" w="sm" len="sm"/>
          </a:ln>
        </p:spPr>
        <p:txBody>
          <a:bodyPr spcFirstLastPara="1" wrap="square" lIns="91425" tIns="91425" rIns="91425" bIns="91425" anchor="t" anchorCtr="0">
            <a:normAutofit/>
          </a:bodyPr>
          <a:lstStyle/>
          <a:p>
            <a:pPr marL="457200" lvl="0" indent="-304800" algn="just" rtl="0">
              <a:spcBef>
                <a:spcPts val="0"/>
              </a:spcBef>
              <a:spcAft>
                <a:spcPts val="0"/>
              </a:spcAft>
              <a:buClr>
                <a:schemeClr val="lt1"/>
              </a:buClr>
              <a:buSzPts val="1200"/>
              <a:buChar char="●"/>
            </a:pPr>
            <a:r>
              <a:rPr lang="en" sz="1200">
                <a:solidFill>
                  <a:schemeClr val="lt1"/>
                </a:solidFill>
              </a:rPr>
              <a:t>Η είσπραξη των τακτικών εσόδων ανήλθε σε ποσοστό </a:t>
            </a:r>
            <a:r>
              <a:rPr lang="en" sz="1200" b="1">
                <a:solidFill>
                  <a:schemeClr val="lt1"/>
                </a:solidFill>
              </a:rPr>
              <a:t>92,37%</a:t>
            </a:r>
            <a:r>
              <a:rPr lang="en" sz="1200">
                <a:solidFill>
                  <a:schemeClr val="lt1"/>
                </a:solidFill>
              </a:rPr>
              <a:t>, το οποίο σημαίνει ότι </a:t>
            </a:r>
            <a:r>
              <a:rPr lang="en" sz="1200" u="sng">
                <a:solidFill>
                  <a:schemeClr val="lt1"/>
                </a:solidFill>
              </a:rPr>
              <a:t>ο προϋπολογισμός όσον αφορά στην είσπραξη των τακτικών εσόδων εκτελέστηκε στο σύνολό του</a:t>
            </a:r>
            <a:r>
              <a:rPr lang="en" sz="1200">
                <a:solidFill>
                  <a:schemeClr val="lt1"/>
                </a:solidFill>
              </a:rPr>
              <a:t>.</a:t>
            </a:r>
            <a:endParaRPr sz="1200">
              <a:solidFill>
                <a:schemeClr val="lt1"/>
              </a:solidFill>
            </a:endParaRPr>
          </a:p>
          <a:p>
            <a:pPr marL="457200" lvl="0" indent="-304800" algn="just" rtl="0">
              <a:spcBef>
                <a:spcPts val="0"/>
              </a:spcBef>
              <a:spcAft>
                <a:spcPts val="0"/>
              </a:spcAft>
              <a:buClr>
                <a:schemeClr val="lt1"/>
              </a:buClr>
              <a:buSzPts val="1200"/>
              <a:buChar char="●"/>
            </a:pPr>
            <a:r>
              <a:rPr lang="en" sz="1200">
                <a:solidFill>
                  <a:schemeClr val="lt1"/>
                </a:solidFill>
              </a:rPr>
              <a:t>Η εισπραξιμότητα των εσόδων από ανταποδοτικά τέλη και δικαιώματα ανήλθε σε ποσοστό </a:t>
            </a:r>
            <a:r>
              <a:rPr lang="en" sz="1200" b="1">
                <a:solidFill>
                  <a:schemeClr val="lt1"/>
                </a:solidFill>
              </a:rPr>
              <a:t>80,31%</a:t>
            </a:r>
            <a:r>
              <a:rPr lang="en" sz="1200">
                <a:solidFill>
                  <a:schemeClr val="lt1"/>
                </a:solidFill>
              </a:rPr>
              <a:t>, από λοιπά τέλη-δικαιώματα σε ποσοστό </a:t>
            </a:r>
            <a:r>
              <a:rPr lang="en" sz="1200" b="1">
                <a:solidFill>
                  <a:schemeClr val="lt1"/>
                </a:solidFill>
              </a:rPr>
              <a:t>95,99%</a:t>
            </a:r>
            <a:r>
              <a:rPr lang="en" sz="1200">
                <a:solidFill>
                  <a:schemeClr val="lt1"/>
                </a:solidFill>
              </a:rPr>
              <a:t>, ενώ από επιχορηγήσεις σε ποσοστό </a:t>
            </a:r>
            <a:r>
              <a:rPr lang="en" sz="1200" b="1">
                <a:solidFill>
                  <a:schemeClr val="lt1"/>
                </a:solidFill>
              </a:rPr>
              <a:t>113,66%</a:t>
            </a:r>
            <a:r>
              <a:rPr lang="en" sz="1200">
                <a:solidFill>
                  <a:schemeClr val="lt1"/>
                </a:solidFill>
              </a:rPr>
              <a:t>.</a:t>
            </a:r>
            <a:endParaRPr sz="1200">
              <a:solidFill>
                <a:schemeClr val="lt1"/>
              </a:solidFill>
            </a:endParaRPr>
          </a:p>
          <a:p>
            <a:pPr marL="457200" lvl="0" indent="-304800" algn="just" rtl="0">
              <a:spcBef>
                <a:spcPts val="0"/>
              </a:spcBef>
              <a:spcAft>
                <a:spcPts val="0"/>
              </a:spcAft>
              <a:buClr>
                <a:schemeClr val="lt1"/>
              </a:buClr>
              <a:buSzPts val="1200"/>
              <a:buChar char="●"/>
            </a:pPr>
            <a:r>
              <a:rPr lang="en" sz="1200">
                <a:solidFill>
                  <a:schemeClr val="lt1"/>
                </a:solidFill>
              </a:rPr>
              <a:t>Η είσπραξη εσόδων παρελθόντων οικονομικών ανήλθε σε ποσοστό </a:t>
            </a:r>
            <a:r>
              <a:rPr lang="en" sz="1200" b="1">
                <a:solidFill>
                  <a:schemeClr val="lt1"/>
                </a:solidFill>
              </a:rPr>
              <a:t>129,69%</a:t>
            </a:r>
            <a:r>
              <a:rPr lang="en" sz="1200">
                <a:solidFill>
                  <a:schemeClr val="lt1"/>
                </a:solidFill>
              </a:rPr>
              <a:t>.</a:t>
            </a:r>
            <a:endParaRPr sz="1200">
              <a:solidFill>
                <a:schemeClr val="lt1"/>
              </a:solidFill>
            </a:endParaRPr>
          </a:p>
          <a:p>
            <a:pPr marL="457200" lvl="0" indent="-304800" algn="just" rtl="0">
              <a:spcBef>
                <a:spcPts val="0"/>
              </a:spcBef>
              <a:spcAft>
                <a:spcPts val="0"/>
              </a:spcAft>
              <a:buClr>
                <a:schemeClr val="lt1"/>
              </a:buClr>
              <a:buSzPts val="1200"/>
              <a:buChar char="●"/>
            </a:pPr>
            <a:r>
              <a:rPr lang="en" sz="1200">
                <a:solidFill>
                  <a:schemeClr val="lt1"/>
                </a:solidFill>
              </a:rPr>
              <a:t>Η συνολική είσπραξη των εσόδων μαζί με το χρηματικό υπόλοιπο ανέρχεται στο ποσό των </a:t>
            </a:r>
            <a:r>
              <a:rPr lang="en" sz="1200" b="1">
                <a:solidFill>
                  <a:schemeClr val="lt1"/>
                </a:solidFill>
              </a:rPr>
              <a:t>28.369.723,93€</a:t>
            </a:r>
            <a:r>
              <a:rPr lang="en" sz="1200">
                <a:solidFill>
                  <a:schemeClr val="lt1"/>
                </a:solidFill>
              </a:rPr>
              <a:t>, ενώ η αντίστοιχη είσπραξη σε σχέση με τα βεβαιωθέντα έσοδα ανήλθε σε ποσοστό 84,52% περίπου.</a:t>
            </a:r>
            <a:endParaRPr sz="1200">
              <a:solidFill>
                <a:schemeClr val="lt1"/>
              </a:solidFill>
            </a:endParaRPr>
          </a:p>
          <a:p>
            <a:pPr marL="457200" lvl="0" indent="-304800" algn="just" rtl="0">
              <a:spcBef>
                <a:spcPts val="0"/>
              </a:spcBef>
              <a:spcAft>
                <a:spcPts val="0"/>
              </a:spcAft>
              <a:buClr>
                <a:schemeClr val="lt1"/>
              </a:buClr>
              <a:buSzPts val="1200"/>
              <a:buChar char="●"/>
            </a:pPr>
            <a:r>
              <a:rPr lang="en" sz="1200">
                <a:solidFill>
                  <a:schemeClr val="lt1"/>
                </a:solidFill>
              </a:rPr>
              <a:t>Οι συνολικές αποπληρωμές δαπανών σε σχέση με τις τιμολογηθείσες ανήλθαν σε ποσοστό </a:t>
            </a:r>
            <a:r>
              <a:rPr lang="en" sz="1200" b="1">
                <a:solidFill>
                  <a:schemeClr val="lt1"/>
                </a:solidFill>
              </a:rPr>
              <a:t>96,56%.</a:t>
            </a:r>
            <a:endParaRPr sz="1200" b="1">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a:spLocks noGrp="1"/>
          </p:cNvSpPr>
          <p:nvPr>
            <p:ph type="title"/>
          </p:nvPr>
        </p:nvSpPr>
        <p:spPr>
          <a:xfrm>
            <a:off x="311700" y="1784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Αναλυτικά</a:t>
            </a:r>
            <a:endParaRPr/>
          </a:p>
        </p:txBody>
      </p:sp>
      <p:sp>
        <p:nvSpPr>
          <p:cNvPr id="191" name="Google Shape;191;p30"/>
          <p:cNvSpPr txBox="1">
            <a:spLocks noGrp="1"/>
          </p:cNvSpPr>
          <p:nvPr>
            <p:ph type="body" idx="1"/>
          </p:nvPr>
        </p:nvSpPr>
        <p:spPr>
          <a:xfrm>
            <a:off x="311700" y="751100"/>
            <a:ext cx="8634600" cy="3423300"/>
          </a:xfrm>
          <a:prstGeom prst="rect">
            <a:avLst/>
          </a:prstGeom>
          <a:solidFill>
            <a:schemeClr val="lt1"/>
          </a:solidFill>
          <a:ln w="9525" cap="flat" cmpd="sng">
            <a:solidFill>
              <a:srgbClr val="548D6F"/>
            </a:solidFill>
            <a:prstDash val="solid"/>
            <a:round/>
            <a:headEnd type="none" w="sm" len="sm"/>
            <a:tailEnd type="none" w="sm" len="sm"/>
          </a:ln>
        </p:spPr>
        <p:txBody>
          <a:bodyPr spcFirstLastPara="1" wrap="square" lIns="91425" tIns="91425" rIns="91425" bIns="91425" anchor="t" anchorCtr="0">
            <a:noAutofit/>
          </a:bodyPr>
          <a:lstStyle/>
          <a:p>
            <a:pPr marL="457200" lvl="0" indent="-323850" algn="l" rtl="0">
              <a:lnSpc>
                <a:spcPct val="95000"/>
              </a:lnSpc>
              <a:spcBef>
                <a:spcPts val="0"/>
              </a:spcBef>
              <a:spcAft>
                <a:spcPts val="0"/>
              </a:spcAft>
              <a:buSzPts val="1500"/>
              <a:buChar char="●"/>
            </a:pPr>
            <a:r>
              <a:rPr lang="en" sz="1500" u="sng"/>
              <a:t>Αποπληρωμή υποχρεώσεων προς εργαζόμενους και ασφαλιστικά ταμεία</a:t>
            </a:r>
            <a:r>
              <a:rPr lang="en" sz="1500"/>
              <a:t>: </a:t>
            </a:r>
            <a:r>
              <a:rPr lang="en" sz="1500" b="1">
                <a:solidFill>
                  <a:srgbClr val="548D6F"/>
                </a:solidFill>
              </a:rPr>
              <a:t>8.726.000,00 €</a:t>
            </a:r>
            <a:endParaRPr sz="1500" b="1">
              <a:solidFill>
                <a:srgbClr val="548D6F"/>
              </a:solidFill>
            </a:endParaRPr>
          </a:p>
          <a:p>
            <a:pPr marL="457200" lvl="0" indent="-323850" algn="l" rtl="0">
              <a:lnSpc>
                <a:spcPct val="95000"/>
              </a:lnSpc>
              <a:spcBef>
                <a:spcPts val="0"/>
              </a:spcBef>
              <a:spcAft>
                <a:spcPts val="0"/>
              </a:spcAft>
              <a:buSzPts val="1500"/>
              <a:buChar char="●"/>
            </a:pPr>
            <a:r>
              <a:rPr lang="en" sz="1500" u="sng"/>
              <a:t>Επιχορηγήσεις προς Νομικά Πρόσωπα του Δήμου</a:t>
            </a:r>
            <a:r>
              <a:rPr lang="en" sz="1500"/>
              <a:t>: </a:t>
            </a:r>
            <a:r>
              <a:rPr lang="en" sz="1500" b="1">
                <a:solidFill>
                  <a:srgbClr val="548D6F"/>
                </a:solidFill>
              </a:rPr>
              <a:t>1.625.175,00 €</a:t>
            </a:r>
            <a:endParaRPr sz="1500" b="1">
              <a:solidFill>
                <a:srgbClr val="548D6F"/>
              </a:solidFill>
            </a:endParaRPr>
          </a:p>
          <a:p>
            <a:pPr marL="457200" lvl="0" indent="-323850" algn="l" rtl="0">
              <a:lnSpc>
                <a:spcPct val="95000"/>
              </a:lnSpc>
              <a:spcBef>
                <a:spcPts val="0"/>
              </a:spcBef>
              <a:spcAft>
                <a:spcPts val="0"/>
              </a:spcAft>
              <a:buSzPts val="1500"/>
              <a:buChar char="●"/>
            </a:pPr>
            <a:r>
              <a:rPr lang="en" sz="1500" u="sng"/>
              <a:t>Επιχορηγήσεις προς Πολιτιστικά – Αθλητικά Σωματεία &amp; Συλλόγους του Δήμου</a:t>
            </a:r>
            <a:r>
              <a:rPr lang="en" sz="1500"/>
              <a:t>: </a:t>
            </a:r>
            <a:r>
              <a:rPr lang="en" sz="1500" b="1">
                <a:solidFill>
                  <a:srgbClr val="548D6F"/>
                </a:solidFill>
              </a:rPr>
              <a:t>82.400,00 €</a:t>
            </a:r>
            <a:endParaRPr sz="1500" b="1">
              <a:solidFill>
                <a:srgbClr val="548D6F"/>
              </a:solidFill>
            </a:endParaRPr>
          </a:p>
          <a:p>
            <a:pPr marL="457200" lvl="0" indent="-323850" algn="l" rtl="0">
              <a:lnSpc>
                <a:spcPct val="95000"/>
              </a:lnSpc>
              <a:spcBef>
                <a:spcPts val="0"/>
              </a:spcBef>
              <a:spcAft>
                <a:spcPts val="0"/>
              </a:spcAft>
              <a:buSzPts val="1500"/>
              <a:buChar char="●"/>
            </a:pPr>
            <a:r>
              <a:rPr lang="en" sz="1500" u="sng"/>
              <a:t>Επενδύσεις</a:t>
            </a:r>
            <a:r>
              <a:rPr lang="en" sz="1500"/>
              <a:t>: </a:t>
            </a:r>
            <a:r>
              <a:rPr lang="en" sz="1500" b="1">
                <a:solidFill>
                  <a:srgbClr val="548D6F"/>
                </a:solidFill>
              </a:rPr>
              <a:t>1.944.000,00 € </a:t>
            </a:r>
            <a:endParaRPr sz="1500" b="1">
              <a:solidFill>
                <a:srgbClr val="548D6F"/>
              </a:solidFill>
            </a:endParaRPr>
          </a:p>
          <a:p>
            <a:pPr marL="457200" lvl="0" indent="-323850" algn="l" rtl="0">
              <a:lnSpc>
                <a:spcPct val="95000"/>
              </a:lnSpc>
              <a:spcBef>
                <a:spcPts val="0"/>
              </a:spcBef>
              <a:spcAft>
                <a:spcPts val="0"/>
              </a:spcAft>
              <a:buSzPts val="1500"/>
              <a:buChar char="●"/>
            </a:pPr>
            <a:r>
              <a:rPr lang="en" sz="1500" u="sng"/>
              <a:t>Ληξιπρόθεσμες οφειλές προς τρίτους</a:t>
            </a:r>
            <a:r>
              <a:rPr lang="en" sz="1500"/>
              <a:t>: </a:t>
            </a:r>
            <a:r>
              <a:rPr lang="en" sz="1500" b="1">
                <a:solidFill>
                  <a:srgbClr val="548D6F"/>
                </a:solidFill>
              </a:rPr>
              <a:t>107.921,51 €</a:t>
            </a:r>
            <a:endParaRPr sz="1500" b="1">
              <a:solidFill>
                <a:srgbClr val="548D6F"/>
              </a:solidFill>
            </a:endParaRPr>
          </a:p>
          <a:p>
            <a:pPr marL="457200" lvl="0" indent="-323850" algn="l" rtl="0">
              <a:lnSpc>
                <a:spcPct val="95000"/>
              </a:lnSpc>
              <a:spcBef>
                <a:spcPts val="0"/>
              </a:spcBef>
              <a:spcAft>
                <a:spcPts val="0"/>
              </a:spcAft>
              <a:buSzPts val="1500"/>
              <a:buChar char="●"/>
            </a:pPr>
            <a:r>
              <a:rPr lang="en" sz="1500" u="sng"/>
              <a:t>Υποχρεώσεις που προκύπτουν από δανειακές συμβάσεις</a:t>
            </a:r>
            <a:r>
              <a:rPr lang="en" sz="1500"/>
              <a:t>: Κατά τη διάρκεια του οικονομικού έτους, οι τοκοχρεωλυτικές δόσεις των δανείων αποπληρώθηκαν εμπρόθεσμα στο σύνολό τους και ανήλθαν συνολικά στο ποσό των </a:t>
            </a:r>
            <a:r>
              <a:rPr lang="en" sz="1500" b="1">
                <a:solidFill>
                  <a:srgbClr val="548D6F"/>
                </a:solidFill>
              </a:rPr>
              <a:t>923.955 €</a:t>
            </a:r>
            <a:r>
              <a:rPr lang="en" sz="1500"/>
              <a:t>. Ως προς τα Στοιχεία Ισολογισμού, οι συνολικές υποχρεώσεις μας σε δάνεια μειώθηκαν σημαντικά και ανήλθαν στο ποσό των </a:t>
            </a:r>
            <a:r>
              <a:rPr lang="en" sz="1500" b="1">
                <a:solidFill>
                  <a:srgbClr val="548D6F"/>
                </a:solidFill>
              </a:rPr>
              <a:t>1.845.157,80 €</a:t>
            </a:r>
            <a:r>
              <a:rPr lang="en" sz="1500"/>
              <a:t> κατά τη λήξη του έτους, ενώ το αντίστοιχο διάστημα του 2020 ανέρχονταν σε </a:t>
            </a:r>
            <a:r>
              <a:rPr lang="en" sz="1500" b="1">
                <a:solidFill>
                  <a:srgbClr val="548D6F"/>
                </a:solidFill>
              </a:rPr>
              <a:t>2.727.591.13 €.</a:t>
            </a:r>
            <a:endParaRPr sz="1500"/>
          </a:p>
          <a:p>
            <a:pPr marL="457200" lvl="0" indent="-323850" algn="l" rtl="0">
              <a:lnSpc>
                <a:spcPct val="95000"/>
              </a:lnSpc>
              <a:spcBef>
                <a:spcPts val="0"/>
              </a:spcBef>
              <a:spcAft>
                <a:spcPts val="0"/>
              </a:spcAft>
              <a:buSzPts val="1500"/>
              <a:buChar char="●"/>
            </a:pPr>
            <a:r>
              <a:rPr lang="en" sz="1500" u="sng"/>
              <a:t>Χρηματικό υπόλοιπο – Ταμειακά διαθέσιμα</a:t>
            </a:r>
            <a:r>
              <a:rPr lang="en" sz="1500"/>
              <a:t>: </a:t>
            </a:r>
            <a:r>
              <a:rPr lang="en" sz="1500" b="1">
                <a:solidFill>
                  <a:srgbClr val="548D6F"/>
                </a:solidFill>
              </a:rPr>
              <a:t>5.742.180,74 €</a:t>
            </a:r>
            <a:r>
              <a:rPr lang="en" sz="1500"/>
              <a:t>. Από το ως άνω ποσό, στο λογαριασμό χρηματικών διαθεσίμων που τηρεί ο Δήμος στην Τράπεζα της Ελλάδος υφίσταται το ποσό των 4.100.318,16 €.</a:t>
            </a:r>
            <a:endParaRPr sz="1500"/>
          </a:p>
          <a:p>
            <a:pPr marL="457200" lvl="0" indent="-323850" algn="l" rtl="0">
              <a:lnSpc>
                <a:spcPct val="95000"/>
              </a:lnSpc>
              <a:spcBef>
                <a:spcPts val="0"/>
              </a:spcBef>
              <a:spcAft>
                <a:spcPts val="0"/>
              </a:spcAft>
              <a:buSzPts val="1500"/>
              <a:buChar char="●"/>
            </a:pPr>
            <a:r>
              <a:rPr lang="en" sz="1500" u="sng"/>
              <a:t>Χρηματικά εντάλματα πληρωμής- διαγωνισμοί</a:t>
            </a:r>
            <a:r>
              <a:rPr lang="en" sz="1500"/>
              <a:t>: </a:t>
            </a:r>
            <a:r>
              <a:rPr lang="en" sz="1500" b="1">
                <a:solidFill>
                  <a:srgbClr val="548D6F"/>
                </a:solidFill>
              </a:rPr>
              <a:t>2283</a:t>
            </a:r>
            <a:r>
              <a:rPr lang="en" sz="1500"/>
              <a:t> χρηματικά εντάλματα</a:t>
            </a:r>
            <a:endParaRPr sz="1500"/>
          </a:p>
        </p:txBody>
      </p:sp>
      <p:sp>
        <p:nvSpPr>
          <p:cNvPr id="192" name="Google Shape;192;p30"/>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Τεχνικών Υπηρεσιών Δήμου Μοσχάτου - Ταύρου</a:t>
            </a:r>
            <a:endParaRPr sz="2720">
              <a:solidFill>
                <a:srgbClr val="548D6F"/>
              </a:solidFill>
            </a:endParaRPr>
          </a:p>
        </p:txBody>
      </p:sp>
      <p:sp>
        <p:nvSpPr>
          <p:cNvPr id="198" name="Google Shape;198;p31"/>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199" name="Google Shape;199;p31"/>
          <p:cNvSpPr txBox="1"/>
          <p:nvPr/>
        </p:nvSpPr>
        <p:spPr>
          <a:xfrm>
            <a:off x="325200" y="3728975"/>
            <a:ext cx="4718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Εντεταλμένος Σύμβουλος Δημάρχου: </a:t>
            </a:r>
            <a:r>
              <a:rPr lang="en" b="1" i="1">
                <a:solidFill>
                  <a:srgbClr val="548D6F"/>
                </a:solidFill>
              </a:rPr>
              <a:t>Σάββας Ιωάννης</a:t>
            </a:r>
            <a:br>
              <a:rPr lang="en"/>
            </a:br>
            <a:r>
              <a:rPr lang="en"/>
              <a:t>Προϊστάμενος Διεύθυνσης: </a:t>
            </a:r>
            <a:r>
              <a:rPr lang="en" b="1" i="1">
                <a:solidFill>
                  <a:srgbClr val="548D6F"/>
                </a:solidFill>
              </a:rPr>
              <a:t>Τσιώλη Αμαλία</a:t>
            </a:r>
            <a:endParaRPr b="1" i="1">
              <a:solidFill>
                <a:srgbClr val="548D6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211350" y="38200"/>
            <a:ext cx="87213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2020" b="1"/>
              <a:t>Περιεχόμενα Παρουσίασης</a:t>
            </a:r>
            <a:endParaRPr sz="2020" b="1"/>
          </a:p>
        </p:txBody>
      </p:sp>
      <p:sp>
        <p:nvSpPr>
          <p:cNvPr id="65" name="Google Shape;65;p14"/>
          <p:cNvSpPr txBox="1">
            <a:spLocks noGrp="1"/>
          </p:cNvSpPr>
          <p:nvPr>
            <p:ph type="body" idx="1"/>
          </p:nvPr>
        </p:nvSpPr>
        <p:spPr>
          <a:xfrm>
            <a:off x="183450" y="459975"/>
            <a:ext cx="8777100" cy="4129800"/>
          </a:xfrm>
          <a:prstGeom prst="rect">
            <a:avLst/>
          </a:prstGeom>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lvl="0" indent="-311150" algn="l" rtl="0">
              <a:spcBef>
                <a:spcPts val="0"/>
              </a:spcBef>
              <a:spcAft>
                <a:spcPts val="0"/>
              </a:spcAft>
              <a:buClr>
                <a:schemeClr val="accent2"/>
              </a:buClr>
              <a:buSzPts val="1300"/>
              <a:buChar char="●"/>
            </a:pPr>
            <a:r>
              <a:rPr lang="en" sz="1300">
                <a:solidFill>
                  <a:schemeClr val="accent2"/>
                </a:solidFill>
                <a:highlight>
                  <a:srgbClr val="FFFFFF"/>
                </a:highlight>
              </a:rPr>
              <a:t>Εισήγηση Δημάρχου Δήμου Μοσχάτου - Ταύρου κ. Ανδρέα Γ. Ευθυμίου</a:t>
            </a:r>
            <a:endParaRPr sz="1300">
              <a:solidFill>
                <a:schemeClr val="accent2"/>
              </a:solidFill>
              <a:highlight>
                <a:srgbClr val="FFFFFF"/>
              </a:highlight>
            </a:endParaRPr>
          </a:p>
          <a:p>
            <a:pPr marL="457200" lvl="0" indent="-311150" algn="l" rtl="0">
              <a:spcBef>
                <a:spcPts val="0"/>
              </a:spcBef>
              <a:spcAft>
                <a:spcPts val="0"/>
              </a:spcAft>
              <a:buClr>
                <a:schemeClr val="accent2"/>
              </a:buClr>
              <a:buSzPts val="1300"/>
              <a:buChar char="●"/>
            </a:pPr>
            <a:r>
              <a:rPr lang="en" sz="1300">
                <a:solidFill>
                  <a:schemeClr val="accent2"/>
                </a:solidFill>
                <a:highlight>
                  <a:srgbClr val="FFFFFF"/>
                </a:highlight>
              </a:rPr>
              <a:t>Οργάνωση Υπηρεσιών Δήμου Μοσχάτου - Ταύρου Ανά Δημοτική Ενότητα (Δ.Ε.) </a:t>
            </a:r>
            <a:endParaRPr sz="1300">
              <a:solidFill>
                <a:schemeClr val="accent2"/>
              </a:solidFill>
              <a:highlight>
                <a:srgbClr val="FFFFFF"/>
              </a:highlight>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Διεύθυνσης Διοικητικών Υπηρεσιών Δήμου Μοσχάτου - Ταύρου</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Τμήμα Πληροφορικής: Δράσεις - Εφαρμογές</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Διεύθυνσης Οικονομικών Υπηρεσιών Δήμου Μοσχάτου - Ταύρου</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Διεύθυνσης Τεχνικών Υπηρεσιών Δήμου Μοσχάτου - Ταύρου</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Πρόγραμμα “Αντώνης Τρίτσης”</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Διεύθυνσης Πρασίνου και Κηποτεχνίας Δήμου Μοσχάτου - Ταύρου</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highlight>
                  <a:srgbClr val="FFFFFF"/>
                </a:highlight>
              </a:rPr>
              <a:t>Απολογισμός Διεύθυνσης Περιβάλλοντος, Κυκλικής Οικονομίας και Ανακύκλωσης Δήμου Μοσχάτου - Ταύρου</a:t>
            </a:r>
            <a:endParaRPr sz="1300">
              <a:solidFill>
                <a:schemeClr val="accent2"/>
              </a:solidFill>
              <a:highlight>
                <a:srgbClr val="FFFFFF"/>
              </a:highlight>
            </a:endParaRPr>
          </a:p>
          <a:p>
            <a:pPr marL="457200" lvl="0" indent="-311150" algn="l" rtl="0">
              <a:spcBef>
                <a:spcPts val="0"/>
              </a:spcBef>
              <a:spcAft>
                <a:spcPts val="0"/>
              </a:spcAft>
              <a:buClr>
                <a:schemeClr val="accent2"/>
              </a:buClr>
              <a:buSzPts val="1300"/>
              <a:buChar char="●"/>
            </a:pPr>
            <a:r>
              <a:rPr lang="en" sz="1300">
                <a:solidFill>
                  <a:schemeClr val="accent2"/>
                </a:solidFill>
                <a:highlight>
                  <a:srgbClr val="FFFFFF"/>
                </a:highlight>
              </a:rPr>
              <a:t>Απολογισμός Διεύθυνσης Κοινωνικής Μέριμνας &amp; Αλληλεγγύης Δήμου Μοσχάτου - Ταύρου</a:t>
            </a:r>
            <a:endParaRPr sz="1300">
              <a:solidFill>
                <a:schemeClr val="accent2"/>
              </a:solidFill>
              <a:highlight>
                <a:srgbClr val="FFFFFF"/>
              </a:highlight>
            </a:endParaRPr>
          </a:p>
          <a:p>
            <a:pPr marL="457200" lvl="0" indent="-311150" algn="l" rtl="0">
              <a:spcBef>
                <a:spcPts val="0"/>
              </a:spcBef>
              <a:spcAft>
                <a:spcPts val="0"/>
              </a:spcAft>
              <a:buClr>
                <a:schemeClr val="accent2"/>
              </a:buClr>
              <a:buSzPts val="1300"/>
              <a:buChar char="●"/>
            </a:pPr>
            <a:r>
              <a:rPr lang="en" sz="1300">
                <a:solidFill>
                  <a:srgbClr val="000000"/>
                </a:solidFill>
                <a:highlight>
                  <a:srgbClr val="FFFFFF"/>
                </a:highlight>
              </a:rPr>
              <a:t>Απολογισμός Διεύθυνσης Πολιτισμού, Παιδείας, Αθλητισμού Δήμου Μοσχάτου - Ταύρου</a:t>
            </a:r>
            <a:endParaRPr sz="1300">
              <a:solidFill>
                <a:srgbClr val="000000"/>
              </a:solidFill>
              <a:highlight>
                <a:srgbClr val="FFFFFF"/>
              </a:highlight>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Διεύθυνσης Κέντρων Εξυπηρέτησης Πολιτών (Κ.Ε.Π.) Δήμου Μοσχάτου - Ταύρου</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Ν.Π.Δ.Δ. «Δημοτικός Οργανισμός Προσχολικής Αγωγής και Κοινωνικής Αλληλεγγύης Δήμου Μοσχάτου - Ταύρου» </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Ν.Π.Δ.Δ. «Πνευματικό Κέντρο Δήμου Μοσχάτου - Ταύρου»</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Κοινωφελούς Επιχείρησης Δήμου Μοσχάτου - Ταύρου</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Νομικού Προσώπου «Σχολική Επιτροπή Πρωτοβάθμιας Εκπαίδευσης Δήμου Μοσχάτου - Ταύρου» </a:t>
            </a:r>
            <a:endParaRPr sz="1300">
              <a:solidFill>
                <a:schemeClr val="accent2"/>
              </a:solidFill>
            </a:endParaRPr>
          </a:p>
          <a:p>
            <a:pPr marL="457200" lvl="0" indent="-311150" algn="l" rtl="0">
              <a:spcBef>
                <a:spcPts val="0"/>
              </a:spcBef>
              <a:spcAft>
                <a:spcPts val="0"/>
              </a:spcAft>
              <a:buClr>
                <a:schemeClr val="accent2"/>
              </a:buClr>
              <a:buSzPts val="1300"/>
              <a:buChar char="●"/>
            </a:pPr>
            <a:r>
              <a:rPr lang="en" sz="1300">
                <a:solidFill>
                  <a:schemeClr val="accent2"/>
                </a:solidFill>
              </a:rPr>
              <a:t>Απολογισμός Νομικού Προσώπου «Σχολική Επιτροπή Δευτεροβάθμιας Εκπαίδευσης Δήμου Μοσχάτου - Ταύρου»</a:t>
            </a:r>
            <a:endParaRPr sz="1300">
              <a:solidFill>
                <a:schemeClr val="accent2"/>
              </a:solidFill>
            </a:endParaRPr>
          </a:p>
        </p:txBody>
      </p:sp>
      <p:sp>
        <p:nvSpPr>
          <p:cNvPr id="66" name="Google Shape;66;p14"/>
          <p:cNvSpPr txBox="1"/>
          <p:nvPr/>
        </p:nvSpPr>
        <p:spPr>
          <a:xfrm>
            <a:off x="5931600"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05" name="Google Shape;205;p32"/>
          <p:cNvSpPr txBox="1">
            <a:spLocks noGrp="1"/>
          </p:cNvSpPr>
          <p:nvPr>
            <p:ph type="body" idx="1"/>
          </p:nvPr>
        </p:nvSpPr>
        <p:spPr>
          <a:xfrm>
            <a:off x="127950" y="1277700"/>
            <a:ext cx="8888100" cy="3404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200" u="sng">
                <a:solidFill>
                  <a:srgbClr val="548D6F"/>
                </a:solidFill>
              </a:rPr>
              <a:t>ΕΚΠΟΝΗΣΗ ΜΕΛΕΤΩΝ ΕΚΤΕΛΕΣΗΣ ΕΡΓΩΝ</a:t>
            </a:r>
            <a:br>
              <a:rPr lang="en" sz="1000">
                <a:solidFill>
                  <a:schemeClr val="accent2"/>
                </a:solidFill>
              </a:rPr>
            </a:br>
            <a:r>
              <a:rPr lang="en" sz="1000">
                <a:solidFill>
                  <a:schemeClr val="accent2"/>
                </a:solidFill>
              </a:rPr>
              <a:t>1) “Ενεργειακή αναβάθμιση του σχολικού συγκροτήματος 1ου &amp; 2ου Γυμνασίου &amp; 1ου Λυκείου Δ.Κ Ταύρου του Δήμου Μοσχάτου–Ταύρου”, αρ. μελέτης 1/2021 προϋπολογισμού 2.121.300,00 €,</a:t>
            </a:r>
            <a:br>
              <a:rPr lang="en" sz="1000">
                <a:solidFill>
                  <a:schemeClr val="accent2"/>
                </a:solidFill>
              </a:rPr>
            </a:br>
            <a:r>
              <a:rPr lang="en" sz="1000">
                <a:solidFill>
                  <a:schemeClr val="accent2"/>
                </a:solidFill>
              </a:rPr>
              <a:t>2) “Συντήρηση επισκευή φθορών δημοτικών οδών”, αρ. μελέτης 2/2021, προϋπολογισμού 2.000.000,00 €,</a:t>
            </a:r>
            <a:br>
              <a:rPr lang="en" sz="1000">
                <a:solidFill>
                  <a:schemeClr val="accent2"/>
                </a:solidFill>
              </a:rPr>
            </a:br>
            <a:r>
              <a:rPr lang="en" sz="1000">
                <a:solidFill>
                  <a:schemeClr val="accent2"/>
                </a:solidFill>
              </a:rPr>
              <a:t>3) “Κατασκευή ραμπών και χώρων υγιεινής για την πρόσβαση και την εξυπηρέτηση ΑΜΕΑ σε σχολικές μονάδες” αρ. μελέτης 3/2021, προϋπολογισμού 74.400,00 €,</a:t>
            </a:r>
            <a:br>
              <a:rPr lang="en" sz="1000">
                <a:solidFill>
                  <a:schemeClr val="accent2"/>
                </a:solidFill>
              </a:rPr>
            </a:br>
            <a:r>
              <a:rPr lang="en" sz="1000">
                <a:solidFill>
                  <a:schemeClr val="accent2"/>
                </a:solidFill>
              </a:rPr>
              <a:t>4) “Κατεπείγουσες εργασίες ολοκλήρωσης αντιπλημμυρικών υποδομών Δήμου Μοσχάτου – Ταύρου” αρ. μελέτης 4/2021, προϋπολογισμού 2.380.000,00 €,</a:t>
            </a:r>
            <a:br>
              <a:rPr lang="en" sz="1000">
                <a:solidFill>
                  <a:schemeClr val="accent2"/>
                </a:solidFill>
              </a:rPr>
            </a:br>
            <a:r>
              <a:rPr lang="en" sz="1000">
                <a:solidFill>
                  <a:schemeClr val="accent2"/>
                </a:solidFill>
              </a:rPr>
              <a:t>5) “Εκπόνηση και ωρίμανση μελετών για την ολοκληρωμένη παρέμβαση σε τρία κτίρια στο Δήμο Μοσχάτου –Ταύρου” αρ. μελέτης 5/2021, προϋπολογισμού 1.124.908,01 €, </a:t>
            </a:r>
            <a:br>
              <a:rPr lang="en" sz="1000">
                <a:solidFill>
                  <a:schemeClr val="accent2"/>
                </a:solidFill>
              </a:rPr>
            </a:br>
            <a:r>
              <a:rPr lang="en" sz="1000">
                <a:solidFill>
                  <a:schemeClr val="accent2"/>
                </a:solidFill>
              </a:rPr>
              <a:t>6) “Συντήρηση σχολικών κτιρίων Δήμου Μοσχάτου – Ταύρου” αρ. μελέτης 6/2021, Προϋπολογισμού 500.000,00 €,</a:t>
            </a:r>
            <a:br>
              <a:rPr lang="en" sz="1000">
                <a:solidFill>
                  <a:schemeClr val="accent2"/>
                </a:solidFill>
              </a:rPr>
            </a:br>
            <a:r>
              <a:rPr lang="en" sz="1000">
                <a:solidFill>
                  <a:schemeClr val="accent2"/>
                </a:solidFill>
              </a:rPr>
              <a:t>7) “Αναβάθμιση αύλειου χώρου – εισόδου Λυκείου Δ.Κ. Ταύρου, με ενίσχυση της φύτευσης και της διαπερατότητας των εδαφών για τη δημιουργία χώρων πρασίνου” αρ. μελέτης 8/2021, προϋπολογισμού 240.000,00 €,</a:t>
            </a:r>
            <a:br>
              <a:rPr lang="en" sz="1000">
                <a:solidFill>
                  <a:schemeClr val="accent2"/>
                </a:solidFill>
              </a:rPr>
            </a:br>
            <a:r>
              <a:rPr lang="en" sz="1000">
                <a:solidFill>
                  <a:schemeClr val="accent2"/>
                </a:solidFill>
              </a:rPr>
              <a:t>8) “Ασφαλτόστρωση οδογέφυρας Χρ. Σμύρνης στην Δ.Κ. Μοσχάτου” αρ. μελέτης 9/2021, προϋπολογισμού 180.000,00 €,</a:t>
            </a:r>
            <a:br>
              <a:rPr lang="en" sz="1000">
                <a:solidFill>
                  <a:schemeClr val="accent2"/>
                </a:solidFill>
              </a:rPr>
            </a:br>
            <a:r>
              <a:rPr lang="en" sz="1000">
                <a:solidFill>
                  <a:schemeClr val="accent2"/>
                </a:solidFill>
              </a:rPr>
              <a:t>9) “Διαμόρφωση ισογείου χώρου και Α ορόφου στο κτίριο της οδού Τιμοθέου Ευγενικού της Δ.Κ. Ταύρου σε ΚΑΠΗ” αρ. μελέτης 10/2021, προϋπολογισμού 2.300.000,00 €,</a:t>
            </a:r>
            <a:br>
              <a:rPr lang="en" sz="1000">
                <a:solidFill>
                  <a:schemeClr val="accent2"/>
                </a:solidFill>
              </a:rPr>
            </a:br>
            <a:r>
              <a:rPr lang="en" sz="1000">
                <a:solidFill>
                  <a:schemeClr val="accent2"/>
                </a:solidFill>
              </a:rPr>
              <a:t>10) ”Άμεση αποκατάσταση βλαβών δημοτικών οδών προς άρση του κινδύνου” αρ. Μελέτης 11/2021, προϋπολογισμού 250.000,00 €.</a:t>
            </a:r>
            <a:endParaRPr sz="1000">
              <a:solidFill>
                <a:schemeClr val="accent2"/>
              </a:solidFill>
            </a:endParaRPr>
          </a:p>
        </p:txBody>
      </p:sp>
      <p:sp>
        <p:nvSpPr>
          <p:cNvPr id="206" name="Google Shape;206;p32"/>
          <p:cNvSpPr txBox="1"/>
          <p:nvPr/>
        </p:nvSpPr>
        <p:spPr>
          <a:xfrm>
            <a:off x="6564450" y="46818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07" name="Google Shape;207;p32"/>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ΚΤΙΡΙΑΚΩΝ – ΥΔΡΑΥΛΙΚΩΝ ΕΡΓΩΝ &amp; ΥΠΑΙΘΡΙΩΝ ΧΩΡΩΝ ΤΕΧΝΙΚΗΣ ΥΠΗΡΕΣΙΑΣ</a:t>
            </a:r>
            <a:endParaRPr sz="1200" b="1">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3"/>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13" name="Google Shape;213;p33"/>
          <p:cNvSpPr txBox="1">
            <a:spLocks noGrp="1"/>
          </p:cNvSpPr>
          <p:nvPr>
            <p:ph type="body" idx="1"/>
          </p:nvPr>
        </p:nvSpPr>
        <p:spPr>
          <a:xfrm>
            <a:off x="127950" y="1573500"/>
            <a:ext cx="8888100" cy="2866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u="sng">
                <a:solidFill>
                  <a:srgbClr val="548D6F"/>
                </a:solidFill>
              </a:rPr>
              <a:t>ΕΚΤΕΛΟΥΜΕΝΕΣ ΣΥΜΒΑΣΕΙΣ ΚΑΤΑ ΤΟ ΕΤΟΣ 2021 (Δ/ΝΟΥΣΑ ΥΠΗΡΕΣΙΑ Η Δ/ΝΣΗ ΤΕΧΝΙΚΩΝ ΥΠΗΡΕΣΙΩΝ &amp; ΔΟΜΗΣΗΣ)</a:t>
            </a:r>
            <a:br>
              <a:rPr lang="en" sz="1000">
                <a:solidFill>
                  <a:schemeClr val="accent2"/>
                </a:solidFill>
              </a:rPr>
            </a:br>
            <a:r>
              <a:rPr lang="en" sz="1000">
                <a:solidFill>
                  <a:schemeClr val="accent2"/>
                </a:solidFill>
              </a:rPr>
              <a:t>1) “Εγκατάσταση προκατασκευασμένων σχολικών αιθουσών για τις ανάγκες του 1ου &amp; 4ου Νηπιαγωγείου Κοινότητας Μοσχάτου του Δήμου Μοσχάτου – Ταύρου”, αρ. μελέτης 3/2020, προϋπολογισμού 367.000,00 €. Ημερομηνία υπογραφής Σύμβασης 30/6/2021,</a:t>
            </a:r>
            <a:br>
              <a:rPr lang="en" sz="1000">
                <a:solidFill>
                  <a:schemeClr val="accent2"/>
                </a:solidFill>
              </a:rPr>
            </a:br>
            <a:r>
              <a:rPr lang="en" sz="1000">
                <a:solidFill>
                  <a:schemeClr val="accent2"/>
                </a:solidFill>
              </a:rPr>
              <a:t>2) “Ανάπλαση πάρκου Ενόπλων Δυνάμεων στον Ταύρο με δημιουργία δημόσιου υπερτοπικού πόλου πρασίνου με ήπιες χρήσεις πολιτισμού, αθλητισμού αναψυχής” αρ. μελέτης 1/2019, προϋπολογισμού 645.160,47 €. Ημερομηνία υπογραφής Σύμβασης 17/3/2021,</a:t>
            </a:r>
            <a:br>
              <a:rPr lang="en" sz="1000">
                <a:solidFill>
                  <a:schemeClr val="accent2"/>
                </a:solidFill>
              </a:rPr>
            </a:br>
            <a:r>
              <a:rPr lang="en" sz="1000">
                <a:solidFill>
                  <a:schemeClr val="accent2"/>
                </a:solidFill>
              </a:rPr>
              <a:t>3) “Κατασκευή εξωτερικών διακλαδώσεων για την σύνδεση ακινήτων με το δίκτυο ακαθάρτων και κατασκευή αγωγού αποχέτευσης ακαθάρτων σε διάφορους δρόμους του Δήμου” αρ. Μελέτης 2/2019, Προϋπολογισμού 30.000,00 €. Ημερομηνία υπογραφής Σύμβασης 11/2/2021,</a:t>
            </a:r>
            <a:br>
              <a:rPr lang="en" sz="1000">
                <a:solidFill>
                  <a:schemeClr val="accent2"/>
                </a:solidFill>
              </a:rPr>
            </a:br>
            <a:r>
              <a:rPr lang="en" sz="1000">
                <a:solidFill>
                  <a:schemeClr val="accent2"/>
                </a:solidFill>
              </a:rPr>
              <a:t>4) “Αποκατάσταση πυρόπληκτων κτιρίων των ΄΄Σφαγείων΄΄ στην Κοινότητα Ταύρου” αρ. μελέτης 4/2020 προϋπολογισμού 1.200.000,00 €. Ημερομηνία υπογραφής Σύμβασης 23/4/2021,</a:t>
            </a:r>
            <a:br>
              <a:rPr lang="en" sz="1000">
                <a:solidFill>
                  <a:schemeClr val="accent2"/>
                </a:solidFill>
              </a:rPr>
            </a:br>
            <a:r>
              <a:rPr lang="en" sz="1000">
                <a:solidFill>
                  <a:schemeClr val="accent2"/>
                </a:solidFill>
              </a:rPr>
              <a:t>5) “Ολοκληρωμένη ανάπλαση περιοχής Ο.Τ.16” αρ. μελέτης 9/2019, προϋπολογισμού 750.000,00 €. Ημερομηνία υπογραφής Σύμβασης 8/2/2021,</a:t>
            </a:r>
            <a:br>
              <a:rPr lang="en" sz="1000">
                <a:solidFill>
                  <a:schemeClr val="accent2"/>
                </a:solidFill>
              </a:rPr>
            </a:br>
            <a:r>
              <a:rPr lang="en" sz="1000">
                <a:solidFill>
                  <a:schemeClr val="accent2"/>
                </a:solidFill>
              </a:rPr>
              <a:t>6) “Κατασκευή ραμπών και χώρων υγιεινής για την πρόσβαση και την εξυπηρέτηση ΑΜΕΑ σε σχολικές μονάδες” αρ. μελέτης 3/2021 προϋπολογισμού 74.400,00 €. Ημερομηνία υπογραφής Σύμβασης 16/12/2021.</a:t>
            </a:r>
            <a:endParaRPr sz="1000">
              <a:solidFill>
                <a:schemeClr val="accent2"/>
              </a:solidFill>
            </a:endParaRPr>
          </a:p>
          <a:p>
            <a:pPr marL="0" lvl="0" indent="0" algn="just" rtl="0">
              <a:spcBef>
                <a:spcPts val="1200"/>
              </a:spcBef>
              <a:spcAft>
                <a:spcPts val="1200"/>
              </a:spcAft>
              <a:buNone/>
            </a:pPr>
            <a:endParaRPr sz="1000">
              <a:solidFill>
                <a:schemeClr val="accent2"/>
              </a:solidFill>
            </a:endParaRPr>
          </a:p>
        </p:txBody>
      </p:sp>
      <p:sp>
        <p:nvSpPr>
          <p:cNvPr id="214" name="Google Shape;214;p33"/>
          <p:cNvSpPr txBox="1"/>
          <p:nvPr/>
        </p:nvSpPr>
        <p:spPr>
          <a:xfrm>
            <a:off x="6564450" y="46818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15" name="Google Shape;215;p33"/>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ΚΤΙΡΙΑΚΩΝ – ΥΔΡΑΥΛΙΚΩΝ ΕΡΓΩΝ &amp; ΥΠΑΙΘΡΙΩΝ ΧΩΡΩΝ ΤΕΧΝΙΚΗΣ ΥΠΗΡΕΣΙΑΣ</a:t>
            </a:r>
            <a:endParaRPr sz="1200" b="1">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21" name="Google Shape;221;p34"/>
          <p:cNvSpPr txBox="1">
            <a:spLocks noGrp="1"/>
          </p:cNvSpPr>
          <p:nvPr>
            <p:ph type="body" idx="1"/>
          </p:nvPr>
        </p:nvSpPr>
        <p:spPr>
          <a:xfrm>
            <a:off x="133225" y="1235000"/>
            <a:ext cx="8888100" cy="3716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200" u="sng">
                <a:solidFill>
                  <a:srgbClr val="548D6F"/>
                </a:solidFill>
              </a:rPr>
              <a:t>ΜΕΛΕΤΕΣ ΕΡΓΑΣΙΩΝ - ΠΡΟΜΗΘΕΙΩΝ</a:t>
            </a:r>
            <a:br>
              <a:rPr lang="en" sz="1200" u="sng">
                <a:solidFill>
                  <a:srgbClr val="548D6F"/>
                </a:solidFill>
              </a:rPr>
            </a:br>
            <a:r>
              <a:rPr lang="en" sz="1000">
                <a:solidFill>
                  <a:schemeClr val="accent2"/>
                </a:solidFill>
              </a:rPr>
              <a:t>1) “Συντήρηση και αντικατάσταση πίλαρ δημοτικού φωτισμού του Δήμου Μοσχάτου-Ταύρου” αρ. μελέτης 9/2021, προϋπολογισμού 24.792,56 €,</a:t>
            </a:r>
            <a:br>
              <a:rPr lang="en" sz="1000">
                <a:solidFill>
                  <a:schemeClr val="accent2"/>
                </a:solidFill>
              </a:rPr>
            </a:br>
            <a:r>
              <a:rPr lang="en" sz="1000">
                <a:solidFill>
                  <a:schemeClr val="accent2"/>
                </a:solidFill>
              </a:rPr>
              <a:t>2) “Συντήρηση φωτοβολταϊκών σε κτίρια του Δήμου Μοσχάτου-Ταύρου” αρ. μελέτης 10/2021, Προϋπολογισμού 10.416,00 €,</a:t>
            </a:r>
            <a:br>
              <a:rPr lang="en" sz="1000">
                <a:solidFill>
                  <a:schemeClr val="accent2"/>
                </a:solidFill>
              </a:rPr>
            </a:br>
            <a:r>
              <a:rPr lang="en" sz="1000">
                <a:solidFill>
                  <a:schemeClr val="accent2"/>
                </a:solidFill>
              </a:rPr>
              <a:t>3) “Προμήθεια υλικών για την επισκευή συναγερμών σε δημοτικά κτίρια” αρ. μελέτης 11/2021, Προϋπολογισμού 2.697,00 €,</a:t>
            </a:r>
            <a:br>
              <a:rPr lang="en" sz="1000">
                <a:solidFill>
                  <a:schemeClr val="accent2"/>
                </a:solidFill>
              </a:rPr>
            </a:br>
            <a:r>
              <a:rPr lang="en" sz="1000">
                <a:solidFill>
                  <a:schemeClr val="accent2"/>
                </a:solidFill>
              </a:rPr>
              <a:t>4) “Παρακολούθηση σημάτων συναγερμού σε δημοτικά κτίρια” αρ. μελέτης 12/2021, Προϋπολογισμού 8.928,00 €,</a:t>
            </a:r>
            <a:br>
              <a:rPr lang="en" sz="1000">
                <a:solidFill>
                  <a:schemeClr val="accent2"/>
                </a:solidFill>
              </a:rPr>
            </a:br>
            <a:r>
              <a:rPr lang="en" sz="1000">
                <a:solidFill>
                  <a:schemeClr val="accent2"/>
                </a:solidFill>
              </a:rPr>
              <a:t>5) “Συντήρηση ανελκυστήρων δημοτικών &amp; σχολικών κτιρίων για τα έτη 2021 &amp; 2022” αρ. μελέτης 14/2021, Προϋπολογισμού 24.787,60 €,</a:t>
            </a:r>
            <a:br>
              <a:rPr lang="en" sz="1000">
                <a:solidFill>
                  <a:schemeClr val="accent2"/>
                </a:solidFill>
              </a:rPr>
            </a:br>
            <a:r>
              <a:rPr lang="en" sz="1000">
                <a:solidFill>
                  <a:schemeClr val="accent2"/>
                </a:solidFill>
              </a:rPr>
              <a:t> 6) “Προμήθεια υδραυλικών υλικών για την συντήρηση και την αποκατάσταση φθορών σε δημοτικά κτίρια, σχολεία, δημοτικά γυμναστήρια – γήπεδα του Δήμου Μοσχάτου – Ταύρου” αρ. μελέτης 19/2021, Προϋπολογισμού 3.739,59 €,</a:t>
            </a:r>
            <a:br>
              <a:rPr lang="en" sz="1000">
                <a:solidFill>
                  <a:schemeClr val="accent2"/>
                </a:solidFill>
              </a:rPr>
            </a:br>
            <a:r>
              <a:rPr lang="en" sz="1000">
                <a:solidFill>
                  <a:schemeClr val="accent2"/>
                </a:solidFill>
              </a:rPr>
              <a:t>7) “Συντήρηση ανελκυστήρων δημοτικών &amp; σχολικών κτιρίων” για τα έτη 2021 &amp; 2022” αρ. μελέτης 21/2021, Προϋπολογισμού 868,00 €,</a:t>
            </a:r>
            <a:br>
              <a:rPr lang="en" sz="1000">
                <a:solidFill>
                  <a:schemeClr val="accent2"/>
                </a:solidFill>
              </a:rPr>
            </a:br>
            <a:r>
              <a:rPr lang="en" sz="1000">
                <a:solidFill>
                  <a:schemeClr val="accent2"/>
                </a:solidFill>
              </a:rPr>
              <a:t>8) “Παροχή υπηρεσιών συμβούλου για τη σύνταξη Φακέλου αίτησης συμμετοχής στο πρόγραμμα “ΑΝΤΩΝΗΣ ΤΡΙΤΣΗΣ” ΓΙΑ ΤΗΝ ΠΡΟΣΚΛΗΣΗ ΑΤ11: “Δράσεις για Υποδομές που χρήζουν Αντισεισμικής Προστασίας (Προσεισμικός Έλεγχος)”” αρ.μελέτης 23/2021, Προϋπολογισμού 4.997,20 €,</a:t>
            </a:r>
            <a:br>
              <a:rPr lang="en" sz="1000">
                <a:solidFill>
                  <a:schemeClr val="accent2"/>
                </a:solidFill>
              </a:rPr>
            </a:br>
            <a:r>
              <a:rPr lang="en" sz="1000">
                <a:solidFill>
                  <a:schemeClr val="accent2"/>
                </a:solidFill>
              </a:rPr>
              <a:t>9) “Προμήθεια συστήματος τηλεφωνικού κέντρου στο αμαξοστάσιο του Δήμου Μοσχάτου- Ταύρου” αρ. μελέτης 24/2021, Προϋπολογισμού 11.904,00 €,</a:t>
            </a:r>
            <a:br>
              <a:rPr lang="en" sz="1000">
                <a:solidFill>
                  <a:schemeClr val="accent2"/>
                </a:solidFill>
              </a:rPr>
            </a:br>
            <a:r>
              <a:rPr lang="en" sz="1000">
                <a:solidFill>
                  <a:schemeClr val="accent2"/>
                </a:solidFill>
              </a:rPr>
              <a:t>10) “Επείγουσες εργασίες αποκατάστασης ζημιών σε σχολικά κτίρια” αρ. μελέτης 36/2021, Προϋπολογισμού 24.800,00 €,</a:t>
            </a:r>
            <a:br>
              <a:rPr lang="en" sz="1000">
                <a:solidFill>
                  <a:schemeClr val="accent2"/>
                </a:solidFill>
              </a:rPr>
            </a:br>
            <a:r>
              <a:rPr lang="en" sz="1000">
                <a:solidFill>
                  <a:schemeClr val="accent2"/>
                </a:solidFill>
              </a:rPr>
              <a:t>11) “Προμήθεια αντικατάσταση τεχνητού χλοοτάπητα ποδοσφαίρου στο γήπεδο Μοσχάτου” αρ. μελέτης 41/2021, Προϋπολογισμού 324.720,00 €,</a:t>
            </a:r>
            <a:br>
              <a:rPr lang="en" sz="1000">
                <a:solidFill>
                  <a:schemeClr val="accent2"/>
                </a:solidFill>
              </a:rPr>
            </a:br>
            <a:r>
              <a:rPr lang="en" sz="1000">
                <a:solidFill>
                  <a:schemeClr val="accent2"/>
                </a:solidFill>
              </a:rPr>
              <a:t>12) “Προμήθεια Ασφαλτικού Υλικού” αρ. μελέτης 43/2021, Προϋπολογισμού 9.999,36 €, </a:t>
            </a:r>
            <a:br>
              <a:rPr lang="en" sz="1000">
                <a:solidFill>
                  <a:schemeClr val="accent2"/>
                </a:solidFill>
              </a:rPr>
            </a:br>
            <a:r>
              <a:rPr lang="en" sz="1000">
                <a:solidFill>
                  <a:schemeClr val="accent2"/>
                </a:solidFill>
              </a:rPr>
              <a:t>13) “Προμήθεια για τη βελτίωση – συντήρηση των Η/Μ εγκαταστάσεων του γηπέδου Χ. Παυλίδης” αρ. μελέτης 44/2021, Προϋπολογισμού 140.045,60 €, 14) “Καταγραφή κοινωνικών-οικονομικών, περιβαλλοντικών και πολεοδομικών δεδομένων της περιοχής  ‘Περιβόλια’ της Δ.Κ Ταύρου του Δήμου Μοσχάτου - Ταύρου για την αξιολόγηση της εφαρμογής του ισχύοντος πλαισίου πολεοδομικού σχεδιασμού και οργάνωσης των χρήσεων γης” αρ. μελέτης 56/2021, Προϋπολογισμού 24.800,00 €.</a:t>
            </a:r>
            <a:endParaRPr sz="1000">
              <a:solidFill>
                <a:schemeClr val="accent2"/>
              </a:solidFill>
            </a:endParaRPr>
          </a:p>
        </p:txBody>
      </p:sp>
      <p:sp>
        <p:nvSpPr>
          <p:cNvPr id="222" name="Google Shape;222;p34"/>
          <p:cNvSpPr txBox="1"/>
          <p:nvPr/>
        </p:nvSpPr>
        <p:spPr>
          <a:xfrm>
            <a:off x="6564300" y="4755825"/>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23" name="Google Shape;223;p34"/>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ΚΤΙΡΙΑΚΩΝ – ΥΔΡΑΥΛΙΚΩΝ ΕΡΓΩΝ &amp; ΥΠΑΙΘΡΙΩΝ ΧΩΡΩΝ ΤΕΧΝΙΚΗΣ ΥΠΗΡΕΣΙΑΣ</a:t>
            </a:r>
            <a:endParaRPr sz="1200" b="1">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5"/>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29" name="Google Shape;229;p35"/>
          <p:cNvSpPr txBox="1">
            <a:spLocks noGrp="1"/>
          </p:cNvSpPr>
          <p:nvPr>
            <p:ph type="body" idx="1"/>
          </p:nvPr>
        </p:nvSpPr>
        <p:spPr>
          <a:xfrm>
            <a:off x="133225" y="1235000"/>
            <a:ext cx="8888100" cy="3716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200" u="sng">
                <a:solidFill>
                  <a:srgbClr val="548D6F"/>
                </a:solidFill>
              </a:rPr>
              <a:t>ΜΕΛΕΤΕΣ ΕΡΓΑΣΙΩΝ - ΠΡΟΜΗΘΕΙΩΝ</a:t>
            </a:r>
            <a:br>
              <a:rPr lang="en" sz="1200" u="sng">
                <a:solidFill>
                  <a:srgbClr val="548D6F"/>
                </a:solidFill>
              </a:rPr>
            </a:br>
            <a:r>
              <a:rPr lang="en" sz="1000">
                <a:solidFill>
                  <a:srgbClr val="212529"/>
                </a:solidFill>
              </a:rPr>
              <a:t>15) “Συντήρηση ηλεκτρονικών πινακίδων ενημέρωσης πολιτών” αρ. μελέτης 61/2021, Προϋπολογισμού 3.000,00 €,</a:t>
            </a:r>
            <a:br>
              <a:rPr lang="en" sz="1000">
                <a:solidFill>
                  <a:srgbClr val="212529"/>
                </a:solidFill>
              </a:rPr>
            </a:br>
            <a:r>
              <a:rPr lang="en" sz="1000">
                <a:solidFill>
                  <a:srgbClr val="212529"/>
                </a:solidFill>
              </a:rPr>
              <a:t>16) “Προμήθεια και εγκατάσταση συστημάτων Ενόργανης Δομικής Παρακολούθησης και έγκαιρης προειδοποίησης πλημμυρών σε πραγματικό χρόνο” αρ. μελέτης 67/2021, Προϋπολογισμού 238.042,97 €,</a:t>
            </a:r>
            <a:br>
              <a:rPr lang="en" sz="1000">
                <a:solidFill>
                  <a:srgbClr val="212529"/>
                </a:solidFill>
              </a:rPr>
            </a:br>
            <a:r>
              <a:rPr lang="en" sz="1000">
                <a:solidFill>
                  <a:srgbClr val="212529"/>
                </a:solidFill>
              </a:rPr>
              <a:t>17) “Προμήθεια υδραυλικών υλικών για την συντήρηση και την αποκατάσταση φθορών σε δημοτικά κτίρια σχολεία, δημοτικά γυμναστήρια – γήπεδα του Δήμου Μοσχάτου – Ταύρου” αρ. μελέτης 69/2021, Προϋπολογισμού 3.524,08 €,</a:t>
            </a:r>
            <a:br>
              <a:rPr lang="en" sz="1000">
                <a:solidFill>
                  <a:srgbClr val="212529"/>
                </a:solidFill>
              </a:rPr>
            </a:br>
            <a:r>
              <a:rPr lang="en" sz="1000">
                <a:solidFill>
                  <a:srgbClr val="212529"/>
                </a:solidFill>
              </a:rPr>
              <a:t>18) “Εκπόνηση Σχεδίου Φόρτισης Ηλεκτρικών Οχημάτων” (Σ.Φ.Η.Ο.) αρ. μελέτης 74/2021, Προϋπολογισμού 49.600,00 €,</a:t>
            </a:r>
            <a:br>
              <a:rPr lang="en" sz="1000">
                <a:solidFill>
                  <a:srgbClr val="212529"/>
                </a:solidFill>
              </a:rPr>
            </a:br>
            <a:r>
              <a:rPr lang="en" sz="1000">
                <a:solidFill>
                  <a:srgbClr val="212529"/>
                </a:solidFill>
              </a:rPr>
              <a:t>19) “Συντήρηση λογισμικού συστήματος διαχείρισης ηλεκτροφωτισμού” αρ. μελέτης 75/2021, Προϋπολογισμού 5.199,81 €, </a:t>
            </a:r>
            <a:br>
              <a:rPr lang="en" sz="1000">
                <a:solidFill>
                  <a:srgbClr val="212529"/>
                </a:solidFill>
              </a:rPr>
            </a:br>
            <a:r>
              <a:rPr lang="en" sz="1000">
                <a:solidFill>
                  <a:srgbClr val="212529"/>
                </a:solidFill>
              </a:rPr>
              <a:t>20) “Προμήθεια Φωτοτυπικού μηχανήματος Τεχνικής υπηρεσίας” αρ. μελέτης 77/2021, Προϋπολογισμού 5.400,00 €,</a:t>
            </a:r>
            <a:br>
              <a:rPr lang="en" sz="1000">
                <a:solidFill>
                  <a:srgbClr val="212529"/>
                </a:solidFill>
              </a:rPr>
            </a:br>
            <a:r>
              <a:rPr lang="en" sz="1000">
                <a:solidFill>
                  <a:srgbClr val="212529"/>
                </a:solidFill>
              </a:rPr>
              <a:t>21) “Προμήθεια Εργαλείων για τα συνεργεία του Δήμου Μοσχάτου-Ταύρου” αρ. Μελέτης 80/2021, Προϋπολογισμού 4.854,6 €,</a:t>
            </a:r>
            <a:br>
              <a:rPr lang="en" sz="1000">
                <a:solidFill>
                  <a:srgbClr val="212529"/>
                </a:solidFill>
              </a:rPr>
            </a:br>
            <a:r>
              <a:rPr lang="en" sz="1000">
                <a:solidFill>
                  <a:srgbClr val="212529"/>
                </a:solidFill>
              </a:rPr>
              <a:t>22) “Συντήρηση και επισκευή πυροσβεστήρων στα δημοτικά και σχολικά κτίρια” αρ. Μελέτης 85/2021, Προϋπολογισμού 19.962,76 €,</a:t>
            </a:r>
            <a:br>
              <a:rPr lang="en" sz="1000">
                <a:solidFill>
                  <a:srgbClr val="212529"/>
                </a:solidFill>
              </a:rPr>
            </a:br>
            <a:r>
              <a:rPr lang="en" sz="1000">
                <a:solidFill>
                  <a:srgbClr val="212529"/>
                </a:solidFill>
              </a:rPr>
              <a:t>23) “Συλλογή στοιχείων για την υποβολή φακέλου στην Ε.Δ.Α. για σύνδεση σχολικών κτιρίων με το Φ.Α.” αρ. μελέτης 88/2021, Προϋπολογισμού 5.952,00 €, </a:t>
            </a:r>
            <a:br>
              <a:rPr lang="en" sz="1000">
                <a:solidFill>
                  <a:srgbClr val="212529"/>
                </a:solidFill>
              </a:rPr>
            </a:br>
            <a:r>
              <a:rPr lang="en" sz="1000">
                <a:solidFill>
                  <a:srgbClr val="212529"/>
                </a:solidFill>
              </a:rPr>
              <a:t>24) “Παροχή υπηρεσίας έρευνας και ανάλυσης στοιχείων για το κτίριο της οδού Μιαούλη 42 Δ.Κ. Μοσχάτου, ιδιοκτησίας Δήμου” αρ. μελέτης 99/2021, Προϋπολογισμού 12.400,00 €,</a:t>
            </a:r>
            <a:br>
              <a:rPr lang="en" sz="1000">
                <a:solidFill>
                  <a:srgbClr val="212529"/>
                </a:solidFill>
              </a:rPr>
            </a:br>
            <a:r>
              <a:rPr lang="en" sz="1000">
                <a:solidFill>
                  <a:srgbClr val="212529"/>
                </a:solidFill>
              </a:rPr>
              <a:t>25) “Παροχή Υπηρεσίες ανακαίνισης - συντήρησης οριζόντιας σήμανσης (διαγραμμίσεις οδών)” αρ. μελέτης 100/2021, Προϋπολογισμού 24.800,00 €,</a:t>
            </a:r>
            <a:br>
              <a:rPr lang="en" sz="1000">
                <a:solidFill>
                  <a:srgbClr val="212529"/>
                </a:solidFill>
              </a:rPr>
            </a:br>
            <a:r>
              <a:rPr lang="en" sz="1000">
                <a:solidFill>
                  <a:srgbClr val="212529"/>
                </a:solidFill>
              </a:rPr>
              <a:t>26) “Συντήρηση, αποκατάσταση &amp; πιστοποίηση συστημάτων πυρασφάλειας Δημοτικών και Σχολικών κτηρίων του Δήμου κτηρίων του Δήμου΄΄ αρ. μελέτης 105/2021, Προϋπολογισμού 37.175,20 €, </a:t>
            </a:r>
            <a:br>
              <a:rPr lang="en" sz="1000">
                <a:solidFill>
                  <a:srgbClr val="212529"/>
                </a:solidFill>
              </a:rPr>
            </a:br>
            <a:r>
              <a:rPr lang="en" sz="1000">
                <a:solidFill>
                  <a:srgbClr val="212529"/>
                </a:solidFill>
              </a:rPr>
              <a:t>27) “Προμήθεια για τα συνεργεία Έργων Συντήρησης Εργαλείων για τα συνεργεία” αρ. Μελέτης 110/2021, Προϋπολογισμού 4.997,20 €,</a:t>
            </a:r>
            <a:br>
              <a:rPr lang="en" sz="1000">
                <a:solidFill>
                  <a:srgbClr val="212529"/>
                </a:solidFill>
              </a:rPr>
            </a:br>
            <a:r>
              <a:rPr lang="en" sz="1000">
                <a:solidFill>
                  <a:srgbClr val="212529"/>
                </a:solidFill>
              </a:rPr>
              <a:t>28) “Συντήρηση υποσταθμών μέσης τάσης” αρ. μελέτης 115/2021, Προϋπολογισμού 5.998,50 €.</a:t>
            </a:r>
            <a:endParaRPr sz="1000">
              <a:solidFill>
                <a:srgbClr val="212529"/>
              </a:solidFill>
            </a:endParaRPr>
          </a:p>
        </p:txBody>
      </p:sp>
      <p:sp>
        <p:nvSpPr>
          <p:cNvPr id="230" name="Google Shape;230;p35"/>
          <p:cNvSpPr txBox="1"/>
          <p:nvPr/>
        </p:nvSpPr>
        <p:spPr>
          <a:xfrm>
            <a:off x="6564450" y="46818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31" name="Google Shape;231;p35"/>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ΚΤΙΡΙΑΚΩΝ – ΥΔΡΑΥΛΙΚΩΝ ΕΡΓΩΝ &amp; ΥΠΑΙΘΡΙΩΝ ΧΩΡΩΝ ΤΕΧΝΙΚΗΣ ΥΠΗΡΕΣΙΑΣ</a:t>
            </a:r>
            <a:endParaRPr sz="1200" b="1">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6"/>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37" name="Google Shape;237;p36"/>
          <p:cNvSpPr txBox="1">
            <a:spLocks noGrp="1"/>
          </p:cNvSpPr>
          <p:nvPr>
            <p:ph type="body" idx="1"/>
          </p:nvPr>
        </p:nvSpPr>
        <p:spPr>
          <a:xfrm>
            <a:off x="127950" y="1381000"/>
            <a:ext cx="8888100" cy="27273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200" u="sng">
                <a:solidFill>
                  <a:srgbClr val="548D6F"/>
                </a:solidFill>
              </a:rPr>
              <a:t>ΜΕΛΕΤΕΣ ΕΡΓΑΣΙΩΝ - ΠΡΟΜΗΘΕΙΩΝ</a:t>
            </a:r>
            <a:br>
              <a:rPr lang="en" sz="1200" u="sng">
                <a:solidFill>
                  <a:srgbClr val="548D6F"/>
                </a:solidFill>
              </a:rPr>
            </a:br>
            <a:r>
              <a:rPr lang="en" sz="1000">
                <a:solidFill>
                  <a:srgbClr val="212529"/>
                </a:solidFill>
              </a:rPr>
              <a:t>29) “Μετατόπιση περιπτέρου” αρ. μελέτης 121/2021, Προϋπολογισμού 5.952,00 €,</a:t>
            </a:r>
            <a:br>
              <a:rPr lang="en" sz="1000">
                <a:solidFill>
                  <a:srgbClr val="212529"/>
                </a:solidFill>
              </a:rPr>
            </a:br>
            <a:r>
              <a:rPr lang="en" sz="1000">
                <a:solidFill>
                  <a:srgbClr val="212529"/>
                </a:solidFill>
              </a:rPr>
              <a:t>30) “Υπηρεσίες μόνωσης κτιρίου ΚΑΠΗ - Ωδείου Δ.Κ. Μοσχάτου” αρ. μελέτης 125/2021, Προϋπολογισμού 22.320,00 €,</a:t>
            </a:r>
            <a:br>
              <a:rPr lang="en" sz="1000">
                <a:solidFill>
                  <a:srgbClr val="212529"/>
                </a:solidFill>
              </a:rPr>
            </a:br>
            <a:r>
              <a:rPr lang="en" sz="1000">
                <a:solidFill>
                  <a:srgbClr val="212529"/>
                </a:solidFill>
              </a:rPr>
              <a:t>31) “Προμήθεια υδραυλικών υλικών για την συντήρηση και την αποκατάσταση φθορών σε Δημοτικά κτίρια και σχολεία του Δήμου Μοσχάτου Ταύρου” αρ. μελέτης 129/2021, Προϋπολογισμού 4.512,36 €,</a:t>
            </a:r>
            <a:br>
              <a:rPr lang="en" sz="1000">
                <a:solidFill>
                  <a:srgbClr val="212529"/>
                </a:solidFill>
              </a:rPr>
            </a:br>
            <a:r>
              <a:rPr lang="en" sz="1000">
                <a:solidFill>
                  <a:srgbClr val="212529"/>
                </a:solidFill>
              </a:rPr>
              <a:t>32) “Παροχή υπηρεσίας συλλογής δηλώσεων ιδιοκτησίας και λήψης κτηματολογικών δεδομένων που αφορούν τα ακίνητα με πρόσωπο στις οδούς Θέμιδος, Ταύρου, Πειραιώς, Αγρινίου, Ραφαηλίδη, Παπάζογλου και Σικαρίδη εντός της περιοχής «ΕΛΑΙΩΝΑ» της Δ.Κ. Ταύρου” αρ. μελέτης 130/2021, Προϋπολογισμού 24.647,98 €, </a:t>
            </a:r>
            <a:br>
              <a:rPr lang="en" sz="1000">
                <a:solidFill>
                  <a:srgbClr val="212529"/>
                </a:solidFill>
              </a:rPr>
            </a:br>
            <a:r>
              <a:rPr lang="en" sz="1000">
                <a:solidFill>
                  <a:srgbClr val="212529"/>
                </a:solidFill>
              </a:rPr>
              <a:t>33) “Συντήρηση συστήματος θέρμανσης με εγκατάσταση κλειστού δοχείου διαστολής στο κλειστό γυμναστήριο Μοσχάτου” αρ. μελέτης 132/2021, Προϋπολογισμού 519,56 €,</a:t>
            </a:r>
            <a:br>
              <a:rPr lang="en" sz="1000">
                <a:solidFill>
                  <a:srgbClr val="212529"/>
                </a:solidFill>
              </a:rPr>
            </a:br>
            <a:r>
              <a:rPr lang="en" sz="1000">
                <a:solidFill>
                  <a:srgbClr val="212529"/>
                </a:solidFill>
              </a:rPr>
              <a:t>34) “Εργασίες συντήρησης δαπέδων ανοικτών γηπέδων και σχολικών κτιρίων του Δήμου” αρ. μελέτης 137/2021, Προϋπολογισμού 37.200,00 €,</a:t>
            </a:r>
            <a:br>
              <a:rPr lang="en" sz="1000">
                <a:solidFill>
                  <a:srgbClr val="212529"/>
                </a:solidFill>
              </a:rPr>
            </a:br>
            <a:r>
              <a:rPr lang="en" sz="1000">
                <a:solidFill>
                  <a:srgbClr val="212529"/>
                </a:solidFill>
              </a:rPr>
              <a:t>35) “Συντήρηση αποδυτηρίων σκηνής υπαίθριου κινηματογράφου στην Δ.Κ. Μοσχάτου” Προϋπολογισμού 24.800,00 €,</a:t>
            </a:r>
            <a:br>
              <a:rPr lang="en" sz="1000">
                <a:solidFill>
                  <a:srgbClr val="212529"/>
                </a:solidFill>
              </a:rPr>
            </a:br>
            <a:r>
              <a:rPr lang="en" sz="1000">
                <a:solidFill>
                  <a:srgbClr val="212529"/>
                </a:solidFill>
              </a:rPr>
              <a:t>36) “Συντήρηση αποδυτηρίων σκηνής υπαίθριου κινηματογράφου στην Δ.Κ. Ταύρου” Προϋπολογισμού 20.460,00 €.</a:t>
            </a:r>
            <a:br>
              <a:rPr lang="en" sz="1000">
                <a:solidFill>
                  <a:srgbClr val="212529"/>
                </a:solidFill>
              </a:rPr>
            </a:br>
            <a:endParaRPr sz="1000">
              <a:solidFill>
                <a:srgbClr val="212529"/>
              </a:solidFill>
            </a:endParaRPr>
          </a:p>
        </p:txBody>
      </p:sp>
      <p:sp>
        <p:nvSpPr>
          <p:cNvPr id="238" name="Google Shape;238;p36"/>
          <p:cNvSpPr txBox="1"/>
          <p:nvPr/>
        </p:nvSpPr>
        <p:spPr>
          <a:xfrm>
            <a:off x="6564450" y="46818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39" name="Google Shape;239;p36"/>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ΚΤΙΡΙΑΚΩΝ – ΥΔΡΑΥΛΙΚΩΝ ΕΡΓΩΝ &amp; ΥΠΑΙΘΡΙΩΝ ΧΩΡΩΝ ΤΕΧΝΙΚΗΣ ΥΠΗΡΕΣΙΑΣ</a:t>
            </a:r>
            <a:endParaRPr sz="1200" b="1">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7"/>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45" name="Google Shape;245;p37"/>
          <p:cNvSpPr txBox="1">
            <a:spLocks noGrp="1"/>
          </p:cNvSpPr>
          <p:nvPr>
            <p:ph type="body" idx="1"/>
          </p:nvPr>
        </p:nvSpPr>
        <p:spPr>
          <a:xfrm>
            <a:off x="127950" y="1600025"/>
            <a:ext cx="8888100" cy="1492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100" u="sng">
                <a:solidFill>
                  <a:srgbClr val="548D6F"/>
                </a:solidFill>
              </a:rPr>
              <a:t>Οι υπάλληλοι της Δ/σης συμμετείχαν στις Επιτροπές Προσωρινής Παραλαβής &amp; Οριστικής Παραλαβής των παρακάτω έργων:</a:t>
            </a:r>
            <a:br>
              <a:rPr lang="en" sz="1100" u="sng">
                <a:solidFill>
                  <a:srgbClr val="548D6F"/>
                </a:solidFill>
              </a:rPr>
            </a:br>
            <a:r>
              <a:rPr lang="en" sz="1000">
                <a:solidFill>
                  <a:schemeClr val="accent2"/>
                </a:solidFill>
              </a:rPr>
              <a:t>1. “Επείγουσες Εργασίες Αποκατάστασης Βλαβών σε Σχολικά Κτίρια”  προϋπολογισμού 170.000,00 €,</a:t>
            </a:r>
            <a:br>
              <a:rPr lang="en" sz="1000">
                <a:solidFill>
                  <a:schemeClr val="accent2"/>
                </a:solidFill>
              </a:rPr>
            </a:br>
            <a:r>
              <a:rPr lang="en" sz="1000">
                <a:solidFill>
                  <a:schemeClr val="accent2"/>
                </a:solidFill>
              </a:rPr>
              <a:t>2. “Συντήρηση επισκευή φθορών δημοτικών οδών” προϋπολογισμού 240.000,00 €,</a:t>
            </a:r>
            <a:br>
              <a:rPr lang="en" sz="1000">
                <a:solidFill>
                  <a:schemeClr val="accent2"/>
                </a:solidFill>
              </a:rPr>
            </a:br>
            <a:r>
              <a:rPr lang="en" sz="1000">
                <a:solidFill>
                  <a:schemeClr val="accent2"/>
                </a:solidFill>
              </a:rPr>
              <a:t>3. “Κατασκευή ψευδοροφής - ελαιοχρωματισμός στο αμφιθέατρο πολλαπλών χρήσεων ‘Νίκος Τεμπονέρας’ του σχολικού συγκροτήματος 1ου &amp; 2ου Γυμνασίου και 1ου Λυκείου Δ.Κ. Ταύρου” Προϋπολογισμού 74.400,00 €.</a:t>
            </a:r>
            <a:endParaRPr sz="1000">
              <a:solidFill>
                <a:schemeClr val="accent2"/>
              </a:solidFill>
            </a:endParaRPr>
          </a:p>
        </p:txBody>
      </p:sp>
      <p:sp>
        <p:nvSpPr>
          <p:cNvPr id="246" name="Google Shape;246;p37"/>
          <p:cNvSpPr txBox="1"/>
          <p:nvPr/>
        </p:nvSpPr>
        <p:spPr>
          <a:xfrm>
            <a:off x="6564300" y="4755825"/>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47" name="Google Shape;247;p37"/>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ΚΤΙΡΙΑΚΩΝ – ΥΔΡΑΥΛΙΚΩΝ ΕΡΓΩΝ &amp; ΥΠΑΙΘΡΙΩΝ ΧΩΡΩΝ ΤΕΧΝΙΚΗΣ ΥΠΗΡΕΣΙΑΣ</a:t>
            </a:r>
            <a:endParaRPr sz="1200" b="1">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8"/>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53" name="Google Shape;253;p38"/>
          <p:cNvSpPr txBox="1">
            <a:spLocks noGrp="1"/>
          </p:cNvSpPr>
          <p:nvPr>
            <p:ph type="body" idx="1"/>
          </p:nvPr>
        </p:nvSpPr>
        <p:spPr>
          <a:xfrm>
            <a:off x="127950" y="1419800"/>
            <a:ext cx="8888100" cy="2734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200" u="sng">
                <a:solidFill>
                  <a:srgbClr val="548D6F"/>
                </a:solidFill>
              </a:rPr>
              <a:t>ΤΟ ΓΡΑΦΕΙΟ Η/Μ ΑΠΑΣΧΟΛΗΘΗΚΕ ΩΣ ΚΑΤΩΘΙ:</a:t>
            </a:r>
            <a:br>
              <a:rPr lang="en" sz="1200" u="sng">
                <a:solidFill>
                  <a:srgbClr val="548D6F"/>
                </a:solidFill>
              </a:rPr>
            </a:br>
            <a:r>
              <a:rPr lang="en" sz="1100">
                <a:solidFill>
                  <a:schemeClr val="accent2"/>
                </a:solidFill>
              </a:rPr>
              <a:t>- </a:t>
            </a:r>
            <a:r>
              <a:rPr lang="en" sz="1000">
                <a:solidFill>
                  <a:schemeClr val="accent2"/>
                </a:solidFill>
              </a:rPr>
              <a:t>Επισκευές &amp; παρεμβάσεις βελτίωσης σε ηλεκτρολογικούς πίνακες σχολείων και δημοτικών κτιρίων.</a:t>
            </a:r>
            <a:br>
              <a:rPr lang="en" sz="1000">
                <a:solidFill>
                  <a:schemeClr val="accent2"/>
                </a:solidFill>
              </a:rPr>
            </a:br>
            <a:r>
              <a:rPr lang="en" sz="1000">
                <a:solidFill>
                  <a:schemeClr val="accent2"/>
                </a:solidFill>
              </a:rPr>
              <a:t>- Επισκευές &amp; παρεμβάσεις βελτίωσης σε ηλεκτρολογικούς πίνακες και σε υπόγεια δίκτυα δημοτικού φωτισμού.</a:t>
            </a:r>
            <a:br>
              <a:rPr lang="en" sz="1000">
                <a:solidFill>
                  <a:schemeClr val="accent2"/>
                </a:solidFill>
              </a:rPr>
            </a:br>
            <a:r>
              <a:rPr lang="en" sz="1000">
                <a:solidFill>
                  <a:schemeClr val="accent2"/>
                </a:solidFill>
              </a:rPr>
              <a:t>- Επισκευές φωτιστικών σε πάρκα – πλατείες –πεζοδρόμους αλλά και στο δίκτυο Δημοτικού φωτισμού ,παρεχόμενο από την ΔΕΗ.</a:t>
            </a:r>
            <a:br>
              <a:rPr lang="en" sz="1000">
                <a:solidFill>
                  <a:schemeClr val="accent2"/>
                </a:solidFill>
              </a:rPr>
            </a:br>
            <a:r>
              <a:rPr lang="en" sz="1000">
                <a:solidFill>
                  <a:schemeClr val="accent2"/>
                </a:solidFill>
              </a:rPr>
              <a:t>- Συντηρήσεις φωτισμού σχολείων, δημοτικών κτιρίων, Γυμναστηρίων. </a:t>
            </a:r>
            <a:br>
              <a:rPr lang="en" sz="1000">
                <a:solidFill>
                  <a:schemeClr val="accent2"/>
                </a:solidFill>
              </a:rPr>
            </a:br>
            <a:r>
              <a:rPr lang="en" sz="1000">
                <a:solidFill>
                  <a:schemeClr val="accent2"/>
                </a:solidFill>
              </a:rPr>
              <a:t>- Αποκατάσταση ηλεκτρολογικών βλαβών, σε σχολεία, δημοτικά κτίρια, γυμναστήρια.</a:t>
            </a:r>
            <a:br>
              <a:rPr lang="en" sz="1000">
                <a:solidFill>
                  <a:schemeClr val="accent2"/>
                </a:solidFill>
              </a:rPr>
            </a:br>
            <a:r>
              <a:rPr lang="en" sz="1000">
                <a:solidFill>
                  <a:schemeClr val="accent2"/>
                </a:solidFill>
              </a:rPr>
              <a:t>- Αποκατάσταση βλαβών και συντηρήσεις υδραυλικών σε σχολεία, δημοτικά κτίρια, γυμναστήρια.</a:t>
            </a:r>
            <a:br>
              <a:rPr lang="en" sz="1000">
                <a:solidFill>
                  <a:schemeClr val="accent2"/>
                </a:solidFill>
              </a:rPr>
            </a:br>
            <a:r>
              <a:rPr lang="en" sz="1000">
                <a:solidFill>
                  <a:schemeClr val="accent2"/>
                </a:solidFill>
              </a:rPr>
              <a:t>- Επιβλέψεις έργων, μελέτες έργων και προμηθειών.</a:t>
            </a:r>
            <a:br>
              <a:rPr lang="en" sz="1000">
                <a:solidFill>
                  <a:schemeClr val="accent2"/>
                </a:solidFill>
              </a:rPr>
            </a:br>
            <a:r>
              <a:rPr lang="en" sz="1000">
                <a:solidFill>
                  <a:schemeClr val="accent2"/>
                </a:solidFill>
              </a:rPr>
              <a:t>- Συντήρηση- καθαρισμός ,υδρορροών σε σχολικά κτίρια, δημοτικά κτίρια &amp; γυμναστήρια.</a:t>
            </a:r>
            <a:br>
              <a:rPr lang="en" sz="1000">
                <a:solidFill>
                  <a:schemeClr val="accent2"/>
                </a:solidFill>
              </a:rPr>
            </a:br>
            <a:r>
              <a:rPr lang="en" sz="1000">
                <a:solidFill>
                  <a:schemeClr val="accent2"/>
                </a:solidFill>
              </a:rPr>
              <a:t>- Τα συνεργεία των ηλεκτρολόγων απασχολήθηκαν με την τοποθέτηση Αποκριάτικου και Χριστουγεννιάτικου διάκοσμου και την αποξήλωση του και στις δύο Δημοτικές Ενότητες.</a:t>
            </a:r>
            <a:br>
              <a:rPr lang="en" sz="1000">
                <a:solidFill>
                  <a:schemeClr val="accent2"/>
                </a:solidFill>
              </a:rPr>
            </a:br>
            <a:r>
              <a:rPr lang="en" sz="1000">
                <a:solidFill>
                  <a:schemeClr val="accent2"/>
                </a:solidFill>
              </a:rPr>
              <a:t>- Υποστήριξη με προσωπικό όλες τις εκδηλώσεις του Δήμου καθώς και φορέων.</a:t>
            </a:r>
            <a:endParaRPr sz="1000">
              <a:solidFill>
                <a:schemeClr val="accent2"/>
              </a:solidFill>
            </a:endParaRPr>
          </a:p>
        </p:txBody>
      </p:sp>
      <p:sp>
        <p:nvSpPr>
          <p:cNvPr id="254" name="Google Shape;254;p38"/>
          <p:cNvSpPr txBox="1"/>
          <p:nvPr/>
        </p:nvSpPr>
        <p:spPr>
          <a:xfrm>
            <a:off x="6564300" y="4755825"/>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55" name="Google Shape;255;p38"/>
          <p:cNvSpPr txBox="1"/>
          <p:nvPr/>
        </p:nvSpPr>
        <p:spPr>
          <a:xfrm>
            <a:off x="2485450" y="680888"/>
            <a:ext cx="4003800" cy="7389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ΗΛΕΚΤΡΟΜΗΧΑΝΟΛΟΓΙΚΩΝ ΕΡΓΩΝ ΚΑΙ ΣΗΜΑΤΟΔΟΤΗΣΗΣ, ΣΥΓΚΟΙΝΩΝΙΩΝ ΚΑΙ</a:t>
            </a:r>
            <a:endParaRPr sz="1200" b="1">
              <a:solidFill>
                <a:schemeClr val="dk1"/>
              </a:solidFill>
            </a:endParaRPr>
          </a:p>
          <a:p>
            <a:pPr marL="0" lvl="0" indent="0" algn="ctr" rtl="0">
              <a:spcBef>
                <a:spcPts val="0"/>
              </a:spcBef>
              <a:spcAft>
                <a:spcPts val="0"/>
              </a:spcAft>
              <a:buNone/>
            </a:pPr>
            <a:r>
              <a:rPr lang="en" sz="1200" b="1">
                <a:solidFill>
                  <a:schemeClr val="dk1"/>
                </a:solidFill>
              </a:rPr>
              <a:t>ΚΥΚΛΟΦΟΡΙΑΚΩΝ ΜΕΛΕΤΩΝ</a:t>
            </a:r>
            <a:endParaRPr sz="1200" b="1">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9"/>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61" name="Google Shape;261;p39"/>
          <p:cNvSpPr txBox="1">
            <a:spLocks noGrp="1"/>
          </p:cNvSpPr>
          <p:nvPr>
            <p:ph type="body" idx="1"/>
          </p:nvPr>
        </p:nvSpPr>
        <p:spPr>
          <a:xfrm>
            <a:off x="127950" y="1323800"/>
            <a:ext cx="8888100" cy="37161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sz="1200" u="sng">
                <a:solidFill>
                  <a:srgbClr val="548D6F"/>
                </a:solidFill>
              </a:rPr>
              <a:t>Συντήρηση σε Σχολικά κτίρια – Νηπιαγωγεία – Παιδικούς Σταθμούς ήτοι: </a:t>
            </a:r>
            <a:br>
              <a:rPr lang="en" sz="1100">
                <a:solidFill>
                  <a:schemeClr val="accent2"/>
                </a:solidFill>
              </a:rPr>
            </a:br>
            <a:r>
              <a:rPr lang="en" sz="1100">
                <a:solidFill>
                  <a:schemeClr val="accent2"/>
                </a:solidFill>
              </a:rPr>
              <a:t>Α) </a:t>
            </a:r>
            <a:r>
              <a:rPr lang="en" sz="1100" i="1">
                <a:solidFill>
                  <a:schemeClr val="dk1"/>
                </a:solidFill>
              </a:rPr>
              <a:t>Ανακαίνιση χρωματισμών σχολικών κτιρίων</a:t>
            </a:r>
            <a:r>
              <a:rPr lang="en" sz="1100">
                <a:solidFill>
                  <a:schemeClr val="accent2"/>
                </a:solidFill>
              </a:rPr>
              <a:t> και συγκεκριμένα: 3ο Νηπιαγωγείο Ταύρου, όλο εξωτερικά - 4ο &amp; 5ο Δημοτικό Μοσχάτου, τουαλέτες κοριτσιών και δασκάλων - 3ο Γυμνάσιο Μοσχάτου, όλο εσωτερικά και τα εξωτερικά κάγκελα – 1ο Νηπιαγωγείο Μοσχάτου, δύο αίθουσες διδασκαλίας – 1ο Δημοτικό Μοσχάτου, δύο αίθουσες διδασκαλίας και 2ο Λύκειο Μοσχάτου, αίθουσες , γραφεία και διαδρόμους.</a:t>
            </a:r>
            <a:br>
              <a:rPr lang="en" sz="1100">
                <a:solidFill>
                  <a:schemeClr val="accent2"/>
                </a:solidFill>
              </a:rPr>
            </a:br>
            <a:r>
              <a:rPr lang="en" sz="1100">
                <a:solidFill>
                  <a:schemeClr val="accent2"/>
                </a:solidFill>
              </a:rPr>
              <a:t>Β) </a:t>
            </a:r>
            <a:r>
              <a:rPr lang="en" sz="1100" i="1">
                <a:solidFill>
                  <a:schemeClr val="dk1"/>
                </a:solidFill>
              </a:rPr>
              <a:t>Χρωματισμοί</a:t>
            </a:r>
            <a:r>
              <a:rPr lang="en" sz="1100">
                <a:solidFill>
                  <a:schemeClr val="accent2"/>
                </a:solidFill>
              </a:rPr>
              <a:t> σε όλα σχεδόν τα σχολικά κτίρια είτε για μεμονωμένες αίθουσες είτε για τον χρωματισμό κιγκλιδωμάτων, παραθύρων, σβήσιμο συνθημάτων κ.λ.π.</a:t>
            </a:r>
            <a:br>
              <a:rPr lang="en" sz="1100">
                <a:solidFill>
                  <a:schemeClr val="accent2"/>
                </a:solidFill>
              </a:rPr>
            </a:br>
            <a:r>
              <a:rPr lang="en" sz="1100">
                <a:solidFill>
                  <a:schemeClr val="accent2"/>
                </a:solidFill>
              </a:rPr>
              <a:t>Γ) </a:t>
            </a:r>
            <a:r>
              <a:rPr lang="en" sz="1100" i="1">
                <a:solidFill>
                  <a:schemeClr val="dk1"/>
                </a:solidFill>
              </a:rPr>
              <a:t>Ξύλινες κατασκευές</a:t>
            </a:r>
            <a:r>
              <a:rPr lang="en" sz="1100">
                <a:solidFill>
                  <a:schemeClr val="accent2"/>
                </a:solidFill>
              </a:rPr>
              <a:t> (επισκευή και συντήρηση σε πόρτες, ντουλάπια, καρεκλάκια, τραπέζια και γενικά όλων των ξύλινων κατασκευών).</a:t>
            </a:r>
            <a:br>
              <a:rPr lang="en" sz="1100">
                <a:solidFill>
                  <a:schemeClr val="accent2"/>
                </a:solidFill>
              </a:rPr>
            </a:br>
            <a:r>
              <a:rPr lang="en" sz="1100">
                <a:solidFill>
                  <a:schemeClr val="accent2"/>
                </a:solidFill>
              </a:rPr>
              <a:t>Δ) </a:t>
            </a:r>
            <a:r>
              <a:rPr lang="en" sz="1100" i="1">
                <a:solidFill>
                  <a:schemeClr val="dk1"/>
                </a:solidFill>
              </a:rPr>
              <a:t>Μεταλλικές κατασκευές</a:t>
            </a:r>
            <a:r>
              <a:rPr lang="en" sz="1100">
                <a:solidFill>
                  <a:schemeClr val="accent2"/>
                </a:solidFill>
              </a:rPr>
              <a:t> (επισκευή και συντήρηση σε όλες τις μεταλλικές κατασκευές όπως πόρτες , περιφράξεις κτιρίων, κλειδαριές, πόμολα, καλαθάκια αχρήστων κ.λ.π.)</a:t>
            </a:r>
            <a:br>
              <a:rPr lang="en" sz="1100">
                <a:solidFill>
                  <a:schemeClr val="accent2"/>
                </a:solidFill>
              </a:rPr>
            </a:br>
            <a:br>
              <a:rPr lang="en" sz="1100">
                <a:solidFill>
                  <a:schemeClr val="accent2"/>
                </a:solidFill>
              </a:rPr>
            </a:br>
            <a:r>
              <a:rPr lang="en" sz="1100">
                <a:solidFill>
                  <a:schemeClr val="accent2"/>
                </a:solidFill>
              </a:rPr>
              <a:t>1. </a:t>
            </a:r>
            <a:r>
              <a:rPr lang="en" sz="1100" i="1">
                <a:solidFill>
                  <a:schemeClr val="dk1"/>
                </a:solidFill>
              </a:rPr>
              <a:t>Συντήρηση αθλητικών χώρων (κλειστά και ανοιχτά γήπεδα)</a:t>
            </a:r>
            <a:r>
              <a:rPr lang="en" sz="1100">
                <a:solidFill>
                  <a:schemeClr val="accent2"/>
                </a:solidFill>
              </a:rPr>
              <a:t>: Επισκευές σε όλες τις εσωτερικές και εξωτερικές πόρτες καθώς και τους χρωματισμούς σε όλους τους αθλητικούς χώρους.</a:t>
            </a:r>
            <a:br>
              <a:rPr lang="en" sz="1100">
                <a:solidFill>
                  <a:schemeClr val="accent2"/>
                </a:solidFill>
              </a:rPr>
            </a:br>
            <a:r>
              <a:rPr lang="en" sz="1100">
                <a:solidFill>
                  <a:schemeClr val="accent2"/>
                </a:solidFill>
              </a:rPr>
              <a:t>2. </a:t>
            </a:r>
            <a:r>
              <a:rPr lang="en" sz="1100" i="1">
                <a:solidFill>
                  <a:schemeClr val="dk1"/>
                </a:solidFill>
              </a:rPr>
              <a:t>Συντήρηση Δημοτικών Κτιρίων</a:t>
            </a:r>
            <a:r>
              <a:rPr lang="en" sz="1100">
                <a:solidFill>
                  <a:schemeClr val="accent2"/>
                </a:solidFill>
              </a:rPr>
              <a:t>: Επισκευές σε όλα τα εσωτερικά και εξωτερικά κουφώματα καθώς και τους χρωματισμούς μεμονωμένων χώρων σε όλα σχεδόν τα δημοτικά κτίρια.</a:t>
            </a:r>
            <a:br>
              <a:rPr lang="en" sz="1100">
                <a:solidFill>
                  <a:schemeClr val="accent2"/>
                </a:solidFill>
              </a:rPr>
            </a:br>
            <a:r>
              <a:rPr lang="en" sz="1100">
                <a:solidFill>
                  <a:schemeClr val="accent2"/>
                </a:solidFill>
              </a:rPr>
              <a:t>3. </a:t>
            </a:r>
            <a:r>
              <a:rPr lang="en" sz="1100" i="1">
                <a:solidFill>
                  <a:schemeClr val="dk1"/>
                </a:solidFill>
              </a:rPr>
              <a:t>Συντήρηση πάρκων – πλατειών – θερινών σινεμά</a:t>
            </a:r>
            <a:r>
              <a:rPr lang="en" sz="1100">
                <a:solidFill>
                  <a:schemeClr val="accent2"/>
                </a:solidFill>
              </a:rPr>
              <a:t>: Οικοδομικές εργασίες όπως εκσκαφές για την αποκατάσταση βλαβών ηλεκτροφωτισμού ύδρευσης και άρδευσης, επισκευή σε παγκάκια, καλαθάκια αχρήστων, πλακοστρώσεων καθώς και οι χρωματισμοί πλατειών κ.λ.π. κοινόχρηστων χώρων.</a:t>
            </a:r>
            <a:br>
              <a:rPr lang="en" sz="1100">
                <a:solidFill>
                  <a:schemeClr val="accent2"/>
                </a:solidFill>
              </a:rPr>
            </a:br>
            <a:r>
              <a:rPr lang="en" sz="1100">
                <a:solidFill>
                  <a:schemeClr val="accent2"/>
                </a:solidFill>
              </a:rPr>
              <a:t>4. </a:t>
            </a:r>
            <a:r>
              <a:rPr lang="en" sz="1100" i="1">
                <a:solidFill>
                  <a:schemeClr val="dk1"/>
                </a:solidFill>
              </a:rPr>
              <a:t>Συντήρηση πεζοδρομίων και οδών</a:t>
            </a:r>
            <a:r>
              <a:rPr lang="en" sz="1100">
                <a:solidFill>
                  <a:schemeClr val="accent2"/>
                </a:solidFill>
              </a:rPr>
              <a:t>: Αποκατάσταση σε τοπικές φθορές πεζοδρομίων με αντικατάσταση πλακών, κρασπεδορείθρων και διαμόρφωση εσοχών για κάδους. Αποκατάσταση φθορών οδοστρωμάτων με εφαρμογή ψυχρού ασφαλτομίγματος καθώς και αποκατάσταση φθορών φρεατίων υδροσυλλογής. Συντήρηση της οριζόντιας και κάθετης σήμανσης. </a:t>
            </a:r>
            <a:endParaRPr sz="1100">
              <a:solidFill>
                <a:schemeClr val="accent2"/>
              </a:solidFill>
            </a:endParaRPr>
          </a:p>
          <a:p>
            <a:pPr marL="0" lvl="0" indent="0" algn="just" rtl="0">
              <a:spcBef>
                <a:spcPts val="1200"/>
              </a:spcBef>
              <a:spcAft>
                <a:spcPts val="1200"/>
              </a:spcAft>
              <a:buNone/>
            </a:pPr>
            <a:endParaRPr sz="1100">
              <a:solidFill>
                <a:schemeClr val="accent2"/>
              </a:solidFill>
            </a:endParaRPr>
          </a:p>
        </p:txBody>
      </p:sp>
      <p:sp>
        <p:nvSpPr>
          <p:cNvPr id="262" name="Google Shape;262;p39"/>
          <p:cNvSpPr txBox="1"/>
          <p:nvPr/>
        </p:nvSpPr>
        <p:spPr>
          <a:xfrm>
            <a:off x="6564300" y="4755825"/>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63" name="Google Shape;263;p39"/>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ΕΡΓΩΝ ΣΥΝΤΗΡΗΣΗΣ ΚΤΙΡΙΑΚΩΝ ΥΠΟΔΟΜΩΝ &amp; ΚΟΙΝΟΧΡΗΣΤΩΝ ΧΩΡΩΝ</a:t>
            </a:r>
            <a:endParaRPr sz="1200" b="1">
              <a:solidFill>
                <a:schemeClr val="dk1"/>
              </a:solidFill>
            </a:endParaRPr>
          </a:p>
        </p:txBody>
      </p:sp>
      <p:sp>
        <p:nvSpPr>
          <p:cNvPr id="264" name="Google Shape;264;p39"/>
          <p:cNvSpPr txBox="1"/>
          <p:nvPr/>
        </p:nvSpPr>
        <p:spPr>
          <a:xfrm>
            <a:off x="51825" y="4763475"/>
            <a:ext cx="6942000" cy="3078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15000"/>
              </a:lnSpc>
              <a:spcBef>
                <a:spcPts val="0"/>
              </a:spcBef>
              <a:spcAft>
                <a:spcPts val="1200"/>
              </a:spcAft>
              <a:buNone/>
            </a:pPr>
            <a:r>
              <a:rPr lang="en" sz="800">
                <a:solidFill>
                  <a:schemeClr val="accent6"/>
                </a:solidFill>
              </a:rPr>
              <a:t>Όλες οι παραπάνω εργασίες εκτελέστηκαν από το προσωπικό του τμήματος Έργων Συντήρησης Κτιριακών Υποδομών &amp; Κοινοχρήστων Χώρων.</a:t>
            </a:r>
            <a:endParaRPr sz="900" b="1">
              <a:solidFill>
                <a:schemeClr val="accent6"/>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0"/>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70" name="Google Shape;270;p40"/>
          <p:cNvSpPr txBox="1">
            <a:spLocks noGrp="1"/>
          </p:cNvSpPr>
          <p:nvPr>
            <p:ph type="body" idx="1"/>
          </p:nvPr>
        </p:nvSpPr>
        <p:spPr>
          <a:xfrm>
            <a:off x="127950" y="1323800"/>
            <a:ext cx="8888100" cy="2877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u="sng">
                <a:solidFill>
                  <a:srgbClr val="548D6F"/>
                </a:solidFill>
              </a:rPr>
              <a:t>Επιπλέον:</a:t>
            </a:r>
            <a:endParaRPr sz="1200" u="sng">
              <a:solidFill>
                <a:srgbClr val="548D6F"/>
              </a:solidFill>
            </a:endParaRPr>
          </a:p>
          <a:p>
            <a:pPr marL="457200" lvl="0" indent="-304800" algn="l" rtl="0">
              <a:spcBef>
                <a:spcPts val="1200"/>
              </a:spcBef>
              <a:spcAft>
                <a:spcPts val="0"/>
              </a:spcAft>
              <a:buClr>
                <a:srgbClr val="212529"/>
              </a:buClr>
              <a:buSzPts val="1200"/>
              <a:buChar char="●"/>
            </a:pPr>
            <a:r>
              <a:rPr lang="en" sz="1200">
                <a:solidFill>
                  <a:srgbClr val="212529"/>
                </a:solidFill>
              </a:rPr>
              <a:t>Εκδόθηκαν 9 άδειες τομής σε οργανισμούς κοινής ωφέλειας,</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Εκδόθηκαν 17 άδειες διέλευσης οπτικών ινών,</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Πραγματοποιήθηκαν 11 επιμετρήσεις επαγγελματικών χώρων,</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Διενεργήθηκαν 11 αυτοψίες σε καταστήματα και περίπτερα για κατάληψη κοινοχρήστων χώρων,</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Καταχωρήθηκαν 186 αιτήματα εκσκαφής τάφρων λόγω βλάβης υπογείων δικτύων Ο.Κ.Ω.,</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Καταχωρήθηκαν 180 γνωστοποιήσεις εκσκαφής για την επέκταση δικτύου Φυσικού Αερίου και την τοποθέτηση νέων παροχετευτικών αγωγών,</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Συντάχθηκαν 224 έγγραφα προς Οργανισμούς Κοινής Ωφέλειας και Υπηρεσίες του Δήμου,</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Χορηγήθηκαν 120 βεβαιώσεις αρίθμησης ακινήτων και μετονομασίας οδών,</a:t>
            </a:r>
            <a:endParaRPr sz="1200">
              <a:solidFill>
                <a:srgbClr val="212529"/>
              </a:solidFill>
            </a:endParaRPr>
          </a:p>
          <a:p>
            <a:pPr marL="457200" lvl="0" indent="-304800" algn="l" rtl="0">
              <a:spcBef>
                <a:spcPts val="0"/>
              </a:spcBef>
              <a:spcAft>
                <a:spcPts val="0"/>
              </a:spcAft>
              <a:buClr>
                <a:srgbClr val="212529"/>
              </a:buClr>
              <a:buSzPts val="1200"/>
              <a:buChar char="●"/>
            </a:pPr>
            <a:r>
              <a:rPr lang="en" sz="1200">
                <a:solidFill>
                  <a:srgbClr val="212529"/>
                </a:solidFill>
              </a:rPr>
              <a:t>Καταχωρήθηκαν 2 υποθέσεις για καθαίρεση διαφημιστικών πινακίδων.</a:t>
            </a:r>
            <a:endParaRPr sz="1100">
              <a:solidFill>
                <a:schemeClr val="accent2"/>
              </a:solidFill>
            </a:endParaRPr>
          </a:p>
        </p:txBody>
      </p:sp>
      <p:sp>
        <p:nvSpPr>
          <p:cNvPr id="271" name="Google Shape;271;p40"/>
          <p:cNvSpPr txBox="1"/>
          <p:nvPr/>
        </p:nvSpPr>
        <p:spPr>
          <a:xfrm>
            <a:off x="6564300" y="4755825"/>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72" name="Google Shape;272;p40"/>
          <p:cNvSpPr txBox="1"/>
          <p:nvPr/>
        </p:nvSpPr>
        <p:spPr>
          <a:xfrm>
            <a:off x="2485450" y="680888"/>
            <a:ext cx="4003800" cy="5541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ΕΡΓΩΝ ΣΥΝΤΗΡΗΣΗΣ ΚΤΙΡΙΑΚΩΝ ΥΠΟΔΟΜΩΝ &amp; ΚΟΙΝΟΧΡΗΣΤΩΝ ΧΩΡΩΝ</a:t>
            </a:r>
            <a:endParaRPr sz="1200" b="1">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1"/>
          <p:cNvSpPr txBox="1">
            <a:spLocks noGrp="1"/>
          </p:cNvSpPr>
          <p:nvPr>
            <p:ph type="title"/>
          </p:nvPr>
        </p:nvSpPr>
        <p:spPr>
          <a:xfrm>
            <a:off x="193300" y="193400"/>
            <a:ext cx="73554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278" name="Google Shape;278;p41"/>
          <p:cNvSpPr txBox="1">
            <a:spLocks noGrp="1"/>
          </p:cNvSpPr>
          <p:nvPr>
            <p:ph type="body" idx="1"/>
          </p:nvPr>
        </p:nvSpPr>
        <p:spPr>
          <a:xfrm>
            <a:off x="127950" y="1139000"/>
            <a:ext cx="8888100" cy="3939900"/>
          </a:xfrm>
          <a:prstGeom prst="rect">
            <a:avLst/>
          </a:prstGeom>
        </p:spPr>
        <p:txBody>
          <a:bodyPr spcFirstLastPara="1" wrap="square" lIns="91425" tIns="91425" rIns="91425" bIns="91425" anchor="t" anchorCtr="0">
            <a:normAutofit fontScale="92500"/>
          </a:bodyPr>
          <a:lstStyle/>
          <a:p>
            <a:pPr marL="457200" lvl="0" indent="-298450" algn="l" rtl="0">
              <a:spcBef>
                <a:spcPts val="0"/>
              </a:spcBef>
              <a:spcAft>
                <a:spcPts val="0"/>
              </a:spcAft>
              <a:buClr>
                <a:schemeClr val="accent2"/>
              </a:buClr>
              <a:buSzPts val="1100"/>
              <a:buChar char="●"/>
            </a:pPr>
            <a:r>
              <a:rPr lang="en" sz="1100">
                <a:solidFill>
                  <a:schemeClr val="accent2"/>
                </a:solidFill>
              </a:rPr>
              <a:t>Κατατέθηκαν </a:t>
            </a:r>
            <a:r>
              <a:rPr lang="en" sz="1100" b="1">
                <a:solidFill>
                  <a:schemeClr val="dk1"/>
                </a:solidFill>
              </a:rPr>
              <a:t>337</a:t>
            </a:r>
            <a:r>
              <a:rPr lang="en" sz="1100">
                <a:solidFill>
                  <a:schemeClr val="accent2"/>
                </a:solidFill>
              </a:rPr>
              <a:t> φάκελοι για έκδοση αδειών, ΕΕΜΚ, ενημέρωση οικ. Αδειών, ενημέρωση έντυπης οικ. άδειας, ενημέρωση άδειας κατεδάφισης, οικ. Άδεια κατηγορία 3, έγγραφη βεβαίωση όρων δόμησης.</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Έλεγχος των υποβαλλόμενων μελετών για την για έκδοση αδειών και αδειών δόμησης, εκδόθηκαν</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Δόθηκαν </a:t>
            </a:r>
            <a:r>
              <a:rPr lang="en" sz="1100" b="1">
                <a:solidFill>
                  <a:schemeClr val="dk1"/>
                </a:solidFill>
              </a:rPr>
              <a:t>1959</a:t>
            </a:r>
            <a:r>
              <a:rPr lang="en" sz="1100">
                <a:solidFill>
                  <a:schemeClr val="accent2"/>
                </a:solidFill>
              </a:rPr>
              <a:t> πρωτόκολλα</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Διεκπεραιώθηκαν </a:t>
            </a:r>
            <a:r>
              <a:rPr lang="en" sz="1100" b="1">
                <a:solidFill>
                  <a:schemeClr val="dk1"/>
                </a:solidFill>
              </a:rPr>
              <a:t>1006</a:t>
            </a:r>
            <a:r>
              <a:rPr lang="en" sz="1100">
                <a:solidFill>
                  <a:schemeClr val="accent2"/>
                </a:solidFill>
              </a:rPr>
              <a:t> αιτήσεις για χορήγηση αντιγράφων</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Διεκπεραιώθηκαν </a:t>
            </a:r>
            <a:r>
              <a:rPr lang="en" sz="1100" b="1">
                <a:solidFill>
                  <a:schemeClr val="dk1"/>
                </a:solidFill>
              </a:rPr>
              <a:t>93</a:t>
            </a:r>
            <a:r>
              <a:rPr lang="en" sz="1100">
                <a:solidFill>
                  <a:schemeClr val="accent2"/>
                </a:solidFill>
              </a:rPr>
              <a:t> αιτήσεις για σύνδεση με τα δίκτυα Κοινής Ωφελείας.</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Εκδόθηκαν </a:t>
            </a:r>
            <a:r>
              <a:rPr lang="en" sz="1100" b="1">
                <a:solidFill>
                  <a:schemeClr val="dk1"/>
                </a:solidFill>
              </a:rPr>
              <a:t>252</a:t>
            </a:r>
            <a:r>
              <a:rPr lang="en" sz="1100">
                <a:solidFill>
                  <a:schemeClr val="accent2"/>
                </a:solidFill>
              </a:rPr>
              <a:t> βεβαιώσεις χρήσεις γης.</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Εισφορά σε γη &amp; χρήμα </a:t>
            </a:r>
            <a:r>
              <a:rPr lang="en" sz="1100" b="1">
                <a:solidFill>
                  <a:srgbClr val="E6524F"/>
                </a:solidFill>
              </a:rPr>
              <a:t>2</a:t>
            </a:r>
            <a:r>
              <a:rPr lang="en" sz="1100">
                <a:solidFill>
                  <a:schemeClr val="accent2"/>
                </a:solidFill>
              </a:rPr>
              <a:t> αιτήσεις.</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Γενικές Καταγγελίες </a:t>
            </a:r>
            <a:r>
              <a:rPr lang="en" sz="1100" b="1">
                <a:solidFill>
                  <a:schemeClr val="dk1"/>
                </a:solidFill>
              </a:rPr>
              <a:t>88</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Όροι δόμησης </a:t>
            </a:r>
            <a:r>
              <a:rPr lang="en" sz="1100" b="1">
                <a:solidFill>
                  <a:schemeClr val="dk1"/>
                </a:solidFill>
              </a:rPr>
              <a:t>22</a:t>
            </a:r>
            <a:r>
              <a:rPr lang="en" sz="1100">
                <a:solidFill>
                  <a:schemeClr val="accent2"/>
                </a:solidFill>
              </a:rPr>
              <a:t> </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Κοινοποιήσεις </a:t>
            </a:r>
            <a:r>
              <a:rPr lang="en" sz="1100" b="1">
                <a:solidFill>
                  <a:schemeClr val="dk1"/>
                </a:solidFill>
              </a:rPr>
              <a:t>143</a:t>
            </a:r>
            <a:endParaRPr sz="1100" b="1">
              <a:solidFill>
                <a:schemeClr val="dk1"/>
              </a:solidFill>
            </a:endParaRPr>
          </a:p>
          <a:p>
            <a:pPr marL="457200" lvl="0" indent="-298450" algn="l" rtl="0">
              <a:spcBef>
                <a:spcPts val="0"/>
              </a:spcBef>
              <a:spcAft>
                <a:spcPts val="0"/>
              </a:spcAft>
              <a:buClr>
                <a:schemeClr val="accent2"/>
              </a:buClr>
              <a:buSzPts val="1100"/>
              <a:buChar char="●"/>
            </a:pPr>
            <a:r>
              <a:rPr lang="en" sz="1100">
                <a:solidFill>
                  <a:schemeClr val="accent2"/>
                </a:solidFill>
              </a:rPr>
              <a:t>Πολεοδομικά θέματα </a:t>
            </a:r>
            <a:r>
              <a:rPr lang="en" sz="1100" b="1">
                <a:solidFill>
                  <a:srgbClr val="E6524F"/>
                </a:solidFill>
              </a:rPr>
              <a:t>90</a:t>
            </a:r>
            <a:endParaRPr sz="1100" b="1">
              <a:solidFill>
                <a:srgbClr val="E6524F"/>
              </a:solidFill>
            </a:endParaRPr>
          </a:p>
          <a:p>
            <a:pPr marL="457200" lvl="0" indent="-298450" algn="l" rtl="0">
              <a:spcBef>
                <a:spcPts val="0"/>
              </a:spcBef>
              <a:spcAft>
                <a:spcPts val="0"/>
              </a:spcAft>
              <a:buClr>
                <a:schemeClr val="accent2"/>
              </a:buClr>
              <a:buSzPts val="1100"/>
              <a:buChar char="●"/>
            </a:pPr>
            <a:r>
              <a:rPr lang="en" sz="1100">
                <a:solidFill>
                  <a:schemeClr val="accent2"/>
                </a:solidFill>
              </a:rPr>
              <a:t>Γενικά έγγραφα Ελέγχου κατασκευών </a:t>
            </a:r>
            <a:r>
              <a:rPr lang="en" sz="1100" b="1">
                <a:solidFill>
                  <a:srgbClr val="E6524F"/>
                </a:solidFill>
              </a:rPr>
              <a:t>270</a:t>
            </a:r>
            <a:br>
              <a:rPr lang="en" sz="1100">
                <a:solidFill>
                  <a:schemeClr val="accent2"/>
                </a:solidFill>
              </a:rPr>
            </a:b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Εκτός των ανωτέρω οι υπάλληλοι όλων των τμημάτων της Διεύθυνσης συμμετείχαν σε διάφορες Επιτροπές, των υπηρεσιών του Δήμου.</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Συμμετοχή σε Επιτροπές Αφανών Εργασιών Έργων της Τεχνικής Υπηρεσίας.</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Οι μηχανικοί της Δ/νσης πήραν μέρος στην διεξαγωγή διαγωνισμών έργων άλλων φορέων (κληρώσεις ΜΗΜΕΔ).</a:t>
            </a:r>
            <a:br>
              <a:rPr lang="en" sz="1100">
                <a:solidFill>
                  <a:schemeClr val="accent2"/>
                </a:solidFill>
              </a:rPr>
            </a:br>
            <a:r>
              <a:rPr lang="en" sz="1100">
                <a:solidFill>
                  <a:schemeClr val="accent2"/>
                </a:solidFill>
              </a:rPr>
              <a:t>Στη Γραμματεία της Δ/νσης Τεχνικών Υπηρεσιών &amp; Δόμησης του Δήμου Μοσχάτου – Ταύρου κατά το έτος 2021, καταχωρήθηκαν αθροιστικά </a:t>
            </a:r>
            <a:r>
              <a:rPr lang="en" sz="1100" b="1">
                <a:solidFill>
                  <a:schemeClr val="accent2"/>
                </a:solidFill>
              </a:rPr>
              <a:t>4,044</a:t>
            </a:r>
            <a:r>
              <a:rPr lang="en" sz="1100">
                <a:solidFill>
                  <a:schemeClr val="accent2"/>
                </a:solidFill>
              </a:rPr>
              <a:t> υποθέσεις εκ των οποίων </a:t>
            </a:r>
            <a:r>
              <a:rPr lang="en" sz="1100" b="1">
                <a:solidFill>
                  <a:schemeClr val="accent2"/>
                </a:solidFill>
              </a:rPr>
              <a:t>2085</a:t>
            </a:r>
            <a:r>
              <a:rPr lang="en" sz="1100">
                <a:solidFill>
                  <a:schemeClr val="accent2"/>
                </a:solidFill>
              </a:rPr>
              <a:t> αφορούν αρμοδιότητες της Τεχνικής Υπηρεσίας και </a:t>
            </a:r>
            <a:r>
              <a:rPr lang="en" sz="1100" b="1">
                <a:solidFill>
                  <a:schemeClr val="accent2"/>
                </a:solidFill>
              </a:rPr>
              <a:t>1959</a:t>
            </a:r>
            <a:r>
              <a:rPr lang="en" sz="1100">
                <a:solidFill>
                  <a:schemeClr val="accent2"/>
                </a:solidFill>
              </a:rPr>
              <a:t> αφορούν αρμοδιότητες της Υπηρεσίας Δόμησης.</a:t>
            </a:r>
            <a:endParaRPr sz="1100">
              <a:solidFill>
                <a:schemeClr val="accent2"/>
              </a:solidFill>
            </a:endParaRPr>
          </a:p>
          <a:p>
            <a:pPr marL="457200" lvl="0" indent="-298450" algn="l" rtl="0">
              <a:spcBef>
                <a:spcPts val="0"/>
              </a:spcBef>
              <a:spcAft>
                <a:spcPts val="0"/>
              </a:spcAft>
              <a:buClr>
                <a:schemeClr val="accent2"/>
              </a:buClr>
              <a:buSzPts val="1100"/>
              <a:buChar char="●"/>
            </a:pPr>
            <a:r>
              <a:rPr lang="en" sz="1100">
                <a:solidFill>
                  <a:schemeClr val="accent2"/>
                </a:solidFill>
              </a:rPr>
              <a:t>Έγινε Καταγραφή &amp; διαχείριση </a:t>
            </a:r>
            <a:r>
              <a:rPr lang="en" sz="1100" b="1">
                <a:solidFill>
                  <a:schemeClr val="accent2"/>
                </a:solidFill>
              </a:rPr>
              <a:t>492</a:t>
            </a:r>
            <a:r>
              <a:rPr lang="en" sz="1100">
                <a:solidFill>
                  <a:schemeClr val="accent2"/>
                </a:solidFill>
              </a:rPr>
              <a:t> αιτημάτων.</a:t>
            </a:r>
            <a:endParaRPr sz="1100">
              <a:solidFill>
                <a:schemeClr val="accent2"/>
              </a:solidFill>
            </a:endParaRPr>
          </a:p>
        </p:txBody>
      </p:sp>
      <p:sp>
        <p:nvSpPr>
          <p:cNvPr id="279" name="Google Shape;279;p41"/>
          <p:cNvSpPr txBox="1"/>
          <p:nvPr/>
        </p:nvSpPr>
        <p:spPr>
          <a:xfrm>
            <a:off x="6564300" y="4755825"/>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280" name="Google Shape;280;p41"/>
          <p:cNvSpPr txBox="1"/>
          <p:nvPr/>
        </p:nvSpPr>
        <p:spPr>
          <a:xfrm>
            <a:off x="2485450" y="680888"/>
            <a:ext cx="4003800" cy="3693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rPr>
              <a:t>ΤΜΗΜΑ ΔΟΜΗΣΗΣ</a:t>
            </a:r>
            <a:endParaRPr sz="1200" b="1">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Εισήγηση Δημάρχου </a:t>
            </a:r>
            <a:endParaRPr sz="2720">
              <a:solidFill>
                <a:srgbClr val="548D6F"/>
              </a:solidFill>
            </a:endParaRPr>
          </a:p>
          <a:p>
            <a:pPr marL="0" lvl="0" indent="0" algn="ctr" rtl="0">
              <a:spcBef>
                <a:spcPts val="0"/>
              </a:spcBef>
              <a:spcAft>
                <a:spcPts val="0"/>
              </a:spcAft>
              <a:buSzPts val="990"/>
              <a:buNone/>
            </a:pPr>
            <a:r>
              <a:rPr lang="en" sz="2720">
                <a:solidFill>
                  <a:srgbClr val="548D6F"/>
                </a:solidFill>
              </a:rPr>
              <a:t>Δήμου Μοσχάτου - Ταύρου </a:t>
            </a:r>
            <a:endParaRPr sz="2720">
              <a:solidFill>
                <a:srgbClr val="548D6F"/>
              </a:solidFill>
            </a:endParaRPr>
          </a:p>
          <a:p>
            <a:pPr marL="0" lvl="0" indent="0" algn="ctr" rtl="0">
              <a:spcBef>
                <a:spcPts val="0"/>
              </a:spcBef>
              <a:spcAft>
                <a:spcPts val="0"/>
              </a:spcAft>
              <a:buSzPts val="990"/>
              <a:buNone/>
            </a:pPr>
            <a:r>
              <a:rPr lang="en" sz="2720">
                <a:solidFill>
                  <a:srgbClr val="548D6F"/>
                </a:solidFill>
              </a:rPr>
              <a:t>κ. Ανδρέα Γ. Ευθυμίου</a:t>
            </a:r>
            <a:endParaRPr sz="2720">
              <a:solidFill>
                <a:srgbClr val="548D6F"/>
              </a:solidFill>
            </a:endParaRPr>
          </a:p>
        </p:txBody>
      </p:sp>
      <p:sp>
        <p:nvSpPr>
          <p:cNvPr id="72" name="Google Shape;72;p15"/>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2"/>
          <p:cNvSpPr txBox="1">
            <a:spLocks noGrp="1"/>
          </p:cNvSpPr>
          <p:nvPr>
            <p:ph type="title"/>
          </p:nvPr>
        </p:nvSpPr>
        <p:spPr>
          <a:xfrm>
            <a:off x="159050" y="800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Πρόγραμμα “Αντώνης Τρίτσης”</a:t>
            </a:r>
            <a:endParaRPr/>
          </a:p>
        </p:txBody>
      </p:sp>
      <p:sp>
        <p:nvSpPr>
          <p:cNvPr id="286" name="Google Shape;286;p42"/>
          <p:cNvSpPr txBox="1">
            <a:spLocks noGrp="1"/>
          </p:cNvSpPr>
          <p:nvPr>
            <p:ph type="body" idx="1"/>
          </p:nvPr>
        </p:nvSpPr>
        <p:spPr>
          <a:xfrm>
            <a:off x="159050" y="652700"/>
            <a:ext cx="8840400" cy="40860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r>
              <a:rPr lang="en"/>
              <a:t>1.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«Περιβάλλον» με τίτλο «Χωριστή Συλλογή Βιοαποβλήτων, Γωνιές Ανακύκλωσης και Σταθμοί Μεταφόρτωσης Απορριμμάτων», β) τη δήλωση περί κάλυψης με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04</a:t>
            </a:r>
            <a:endParaRPr/>
          </a:p>
          <a:p>
            <a:pPr marL="0" lvl="0" indent="0" algn="l" rtl="0">
              <a:spcBef>
                <a:spcPts val="1200"/>
              </a:spcBef>
              <a:spcAft>
                <a:spcPts val="0"/>
              </a:spcAft>
              <a:buNone/>
            </a:pPr>
            <a:r>
              <a:rPr lang="en"/>
              <a:t>2.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«Ψηφιακή Σύγκλιση» με τίτλο «Smart cities, ευφυείς εφαρμογές, συστήματα και πλατφόρμες για την ασφάλεια, υγεία-πρόνοια, ηλεκτρονική διακυβέρνηση, εκπαίδευση - πολιτισμό - τουρισμό και περιβάλλον, δράσεις και μέτρα πολιτικής προστασίας, προστασίας της Δημόσιας Υγείας και του πληθυσμού από την εξάπλωση της πανδημίας του κορωνοϊού COVID-19», β) τη δήλωση περί κάλυψης με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08.</a:t>
            </a:r>
            <a:br>
              <a:rPr lang="en"/>
            </a:br>
            <a:br>
              <a:rPr lang="en"/>
            </a:br>
            <a:r>
              <a:rPr lang="en"/>
              <a:t>3. Λήψη απόφασης περί συγκρότησης Επιτροπής Διερεύνησης Τιμών για την υλοποίηση της Πράξης του προγράμματος Ανάπτυξης και Αλληλεγγύης για την Τοπική Αυτοδιοίκηση «Αντώνης Τρίτσης» του Άξονα Προτεραιότητας «Ψηφιακή Σύγκλιση» με τίτλο «Smart cities, ευφυείς εφαρμογές, συστήματα και πλατφόρμες για την ασφάλεια, υγεία-πρόνοια, ηλεκτρονική διακυβέρνηση, εκπαίδευση-πολιτισμό-τουρισμό και περιβάλλον, δράσεις και μέτρα πολιτικής προστασίας, προστασίας της Δημόσιας Υγείας και του πληθυσμού από την εξάπλωση της πανδημίας του κορωνοϊού COVID-19».</a:t>
            </a:r>
            <a:endParaRPr/>
          </a:p>
          <a:p>
            <a:pPr marL="0" lvl="0" indent="0" algn="l" rtl="0">
              <a:spcBef>
                <a:spcPts val="1200"/>
              </a:spcBef>
              <a:spcAft>
                <a:spcPts val="0"/>
              </a:spcAft>
              <a:buNone/>
            </a:pPr>
            <a:r>
              <a:rPr lang="en"/>
              <a:t>4.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«Πολιτική Προστασία-Προστασία της Δημόσιας Υγείας-Τεχνική Βοήθεια» με τίτλο «Ωρίμανση έργων και δράσεων για την υλοποίηση του Προγράμματος», β) τη δήλωση περί κάλυψης με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09.</a:t>
            </a:r>
            <a:endParaRPr/>
          </a:p>
          <a:p>
            <a:pPr marL="0" lvl="0" indent="0" algn="l" rtl="0">
              <a:spcBef>
                <a:spcPts val="1200"/>
              </a:spcBef>
              <a:spcAft>
                <a:spcPts val="1200"/>
              </a:spcAft>
              <a:buNone/>
            </a:pPr>
            <a:r>
              <a:rPr lang="en"/>
              <a:t>5.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«Παιδεία, Πολιτισμός, Τουρισμός και Αθλητισμός» με τίτλο «Συντήρηση δημοτικών ανοικτών  αθλητικών χώρων, σχολικών μονάδων, προσβασιμότητας ΑμΕΑ», β) τη δήλωση περί κάλυψης από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10.</a:t>
            </a:r>
            <a:endParaRPr/>
          </a:p>
        </p:txBody>
      </p:sp>
      <p:sp>
        <p:nvSpPr>
          <p:cNvPr id="287" name="Google Shape;287;p42"/>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43"/>
          <p:cNvSpPr txBox="1">
            <a:spLocks noGrp="1"/>
          </p:cNvSpPr>
          <p:nvPr>
            <p:ph type="title"/>
          </p:nvPr>
        </p:nvSpPr>
        <p:spPr>
          <a:xfrm>
            <a:off x="159050" y="800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Πρόγραμμα “Αντώνης Τρίτσης”</a:t>
            </a:r>
            <a:endParaRPr/>
          </a:p>
        </p:txBody>
      </p:sp>
      <p:sp>
        <p:nvSpPr>
          <p:cNvPr id="293" name="Google Shape;293;p43"/>
          <p:cNvSpPr txBox="1">
            <a:spLocks noGrp="1"/>
          </p:cNvSpPr>
          <p:nvPr>
            <p:ph type="body" idx="1"/>
          </p:nvPr>
        </p:nvSpPr>
        <p:spPr>
          <a:xfrm>
            <a:off x="159050" y="652700"/>
            <a:ext cx="8840400" cy="40860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a:t>6.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«Περιβάλλον» με τίτλο «Δράσεις Ηλεκτροκίνησης στους Δήμους», β) τη δήλωση περί κάλυψης με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12.</a:t>
            </a:r>
            <a:br>
              <a:rPr lang="en"/>
            </a:br>
            <a:br>
              <a:rPr lang="en"/>
            </a:br>
            <a:r>
              <a:rPr lang="en"/>
              <a:t>7.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«Παιδεία, Πολιτισμός, Τουρισμός και Αθλητισμός» με τίτλο «Ελλάδα 1821-2021», β) τη δήλωση περί κάλυψης από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ΑΤ1.</a:t>
            </a:r>
            <a:br>
              <a:rPr lang="en"/>
            </a:br>
            <a:br>
              <a:rPr lang="en"/>
            </a:br>
            <a:r>
              <a:rPr lang="en"/>
              <a:t>8. Λήψη απόφασης περί συγκρότησης Επιτροπής Διερεύνησης Τιμών για την υλοποίηση της πράξης του προγράμματος Ανάπτυξης και Αλληλεγγύης για την Τοπική Αυτοδιοίκηση «ΑΝΤΩΝΗΣ ΤΡΙΤΣΗΣ» του άξονα προτεραιότητας «Ποιότητα Ζωής και Εύρυθμη Λειτουργία των Πόλεων της Υπαίθρου και των Οικισμών», (ΠΡΟΣΚΛΗΣΗ AT11), με τίτλο «Δράσεις για υποδομές που χρήζουν αντισεισμικής προστασίας (προσεισμικός έλεγχος)».</a:t>
            </a:r>
            <a:br>
              <a:rPr lang="en"/>
            </a:br>
            <a:br>
              <a:rPr lang="en"/>
            </a:br>
            <a:r>
              <a:rPr lang="en"/>
              <a:t>9.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«Περιβάλλον» με τίτλο «Χωριστή Συλλογή Βιοαποβλήτων, Γωνιές Ανακύκλωσης και Σταθμοί Μεταφόρτωσης Απορριμμάτων», β) τη δήλωση περί κάλυψης με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04.</a:t>
            </a:r>
            <a:br>
              <a:rPr lang="en"/>
            </a:br>
            <a:br>
              <a:rPr lang="en"/>
            </a:br>
            <a:r>
              <a:rPr lang="en"/>
              <a:t>10. Λήψη απόφασης α) περί υποβολής πράξης ένταξης και αποδοχής των όρων του προγράμματος Ανάπτυξης και Αλληλεγγύης για την Τοπική Αυτοδιοίκηση «Αντώνης Τρίτσης» του Άξονα Προτεραιότητας «Πολιτική Προστασία-Προστασία της Δημόσιας Υγείας-Τεχνική Βοήθεια» με τίτλο «Ωρίμανση έργων και δράσεων για την υλοποίηση του Προγράμματος», β) τη δήλωση περί κάλυψης με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09.</a:t>
            </a:r>
            <a:endParaRPr/>
          </a:p>
        </p:txBody>
      </p:sp>
      <p:sp>
        <p:nvSpPr>
          <p:cNvPr id="294" name="Google Shape;294;p43"/>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4"/>
          <p:cNvSpPr txBox="1">
            <a:spLocks noGrp="1"/>
          </p:cNvSpPr>
          <p:nvPr>
            <p:ph type="title"/>
          </p:nvPr>
        </p:nvSpPr>
        <p:spPr>
          <a:xfrm>
            <a:off x="159050" y="800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Πρόγραμμα “Αντώνης Τρίτσης”</a:t>
            </a:r>
            <a:endParaRPr/>
          </a:p>
        </p:txBody>
      </p:sp>
      <p:sp>
        <p:nvSpPr>
          <p:cNvPr id="300" name="Google Shape;300;p44"/>
          <p:cNvSpPr txBox="1">
            <a:spLocks noGrp="1"/>
          </p:cNvSpPr>
          <p:nvPr>
            <p:ph type="body" idx="1"/>
          </p:nvPr>
        </p:nvSpPr>
        <p:spPr>
          <a:xfrm>
            <a:off x="159050" y="652700"/>
            <a:ext cx="8840400" cy="40860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en"/>
              <a:t>11. Εγκρίνει: </a:t>
            </a:r>
            <a:br>
              <a:rPr lang="en"/>
            </a:br>
            <a:r>
              <a:rPr lang="en"/>
              <a:t>Α)Την αποδοχή των όρων της Πρόσκλησης για την υποβολή αιτήσεων χρηματοδότησης στο πρόγραμμα Ανάπτυξης για την Τοπική Αυτοδιοίκηση «Αντώνης Τρίτσης», στον άξονα προτεραιότητας «Παιδεία Πολιτισμός, Τουρισμός και Αθλητισμός» με τίτλο «Συντήρηση δημοτικών ανοικτών αθλητικών χώρων, σχολικών μονάδων, προσβασιμότητας ΑμΕΑ».</a:t>
            </a:r>
            <a:br>
              <a:rPr lang="en"/>
            </a:br>
            <a:br>
              <a:rPr lang="en"/>
            </a:br>
            <a:r>
              <a:rPr lang="en"/>
              <a:t>Β)Την σκοπιμότητα της Πράξης και της συμμετοχής του Δήμου μας στο προαναφερόμενο Πρόγραμμα χρηματοδότησης με την υποβολή πρότασης (τίτλος πράξης): «Συντήρηση δημοτικών ανοικτών αθλητικών χώρων, σχολικών μονάδων, προσβασιμότητας ΑμΕΑ »που περιλαμβάνει τα παρακάτω τρία υποέργα :</a:t>
            </a:r>
            <a:br>
              <a:rPr lang="en"/>
            </a:br>
            <a:br>
              <a:rPr lang="en"/>
            </a:br>
            <a:r>
              <a:rPr lang="en"/>
              <a:t>· ΥΠΟΕΡΓΟ 1 - Συντήρηση και επισκευή δημοτικών ανοικτών αθλητικών χώρων, καθώς και κάθε άλλη συναφούς δράση αυτών, που στόχο έχει τη βελτίωση των εν λόγω υποδομών, και την αναβάθμιση τη ποιότητα των παρεχόμενων υπηρεσιών στον τομέα του ερασιτεχνικού και μαζικού αθλητισμού. </a:t>
            </a:r>
            <a:endParaRPr/>
          </a:p>
          <a:p>
            <a:pPr marL="0" lvl="0" indent="0" algn="l" rtl="0">
              <a:spcBef>
                <a:spcPts val="1200"/>
              </a:spcBef>
              <a:spcAft>
                <a:spcPts val="0"/>
              </a:spcAft>
              <a:buNone/>
            </a:pPr>
            <a:r>
              <a:rPr lang="en"/>
              <a:t>· ΥΠΟΕΡΓΟ 2 - Συντήρηση και επισκευή σχολικών κτιρίων και αύλειων χώρων, καθώς και κάθε άλλης συναφούς δράσης αυτών, που στόχο έχει την βελτίωση των υποδομών της Προσχολικής Α/θμιας και Β/θμιας εκπαίδευσης και την αναβάθμιση της ποιότητας των παρεχόμενων υπηρεσιών στον τομέα της εκπαίδευσης. </a:t>
            </a:r>
            <a:endParaRPr/>
          </a:p>
          <a:p>
            <a:pPr marL="0" lvl="0" indent="0" algn="l" rtl="0">
              <a:spcBef>
                <a:spcPts val="1200"/>
              </a:spcBef>
              <a:spcAft>
                <a:spcPts val="0"/>
              </a:spcAft>
              <a:buNone/>
            </a:pPr>
            <a:r>
              <a:rPr lang="en"/>
              <a:t>· ΥΠΟΕΡΓΟ 3 - Παρεμβάσεις διασφάλισης πρόσβασης στο χώρο των παραλιών κολύμβησης καθώς και κάθε άλλη συναφούς δράσης αυτών, που στόχο έχει την προσβασιμότητα στις παραθαλάσσιες περιοχές της χώρας και τη διασφάλιση της αυτονομίας ,άνεσης και ασφάλειας των ΑμΕΑ και γενικότερα των εμποδιζόμενων ατόμων.</a:t>
            </a:r>
            <a:endParaRPr/>
          </a:p>
          <a:p>
            <a:pPr marL="0" lvl="0" indent="0" algn="l" rtl="0">
              <a:spcBef>
                <a:spcPts val="1200"/>
              </a:spcBef>
              <a:spcAft>
                <a:spcPts val="1200"/>
              </a:spcAft>
              <a:buNone/>
            </a:pPr>
            <a:r>
              <a:rPr lang="en"/>
              <a:t>Γ) Τη δήλωση περί κάλυψης από ιδίους πόρους του Δήμου, της τυχόν οικονομικής διαφοράς μεταξύ της Σύμβασης και του ποσού χρηματοδότησης που δικαιούται ο Δήμος, σύμφωνα με την Πρόσκληση ΑΤ 10.</a:t>
            </a:r>
            <a:endParaRPr/>
          </a:p>
        </p:txBody>
      </p:sp>
      <p:sp>
        <p:nvSpPr>
          <p:cNvPr id="301" name="Google Shape;301;p44"/>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5"/>
          <p:cNvSpPr txBox="1">
            <a:spLocks noGrp="1"/>
          </p:cNvSpPr>
          <p:nvPr>
            <p:ph type="title"/>
          </p:nvPr>
        </p:nvSpPr>
        <p:spPr>
          <a:xfrm>
            <a:off x="159050" y="800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Πρόγραμμα “Αντώνης Τρίτσης”</a:t>
            </a:r>
            <a:endParaRPr/>
          </a:p>
        </p:txBody>
      </p:sp>
      <p:sp>
        <p:nvSpPr>
          <p:cNvPr id="307" name="Google Shape;307;p45"/>
          <p:cNvSpPr txBox="1">
            <a:spLocks noGrp="1"/>
          </p:cNvSpPr>
          <p:nvPr>
            <p:ph type="body" idx="1"/>
          </p:nvPr>
        </p:nvSpPr>
        <p:spPr>
          <a:xfrm>
            <a:off x="159050" y="652700"/>
            <a:ext cx="8840400" cy="40860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en"/>
              <a:t>Δ)  Το Τεχνικό Δελτίο Πράξης που θα υποβληθεί, θα περιλαμβάνει την οριζόντια επικουρική πράξη, για Υπηρεσίες συμβούλου, ύψους 5.000,00€ που θα αφορά στη σύνταξη και προετοιμασία του φακέλου υποβολής αίτησης χρηματοδότησης, στο πλαίσιο της εν λόγω πρόσκλησης. </a:t>
            </a:r>
            <a:br>
              <a:rPr lang="en"/>
            </a:br>
            <a:br>
              <a:rPr lang="en"/>
            </a:br>
            <a:r>
              <a:rPr lang="en"/>
              <a:t>Ε)  Την δέσμευση για την ένταξη της Πράξης με τίτλο : «Συντήρηση δημοτικών ανοιχτών αθλητικών χώρων, σχολικών μονάδων, προσβασιμότητας ΑμΕΑ στο Δήμο Μοσχάτου Ταύρου», στο Επιχειρησιακό Πρόγραμμά του Δήμου.</a:t>
            </a:r>
            <a:br>
              <a:rPr lang="en"/>
            </a:br>
            <a:br>
              <a:rPr lang="en"/>
            </a:br>
            <a:r>
              <a:rPr lang="en"/>
              <a:t>12. Λήψη απόφασης για την συμμετοχή του Δήμου Μοσχάτου Ταύρου στο πρόγραμμα Ανάπτυξης και Αλληλεγγύης για την Τοπική Αυτοδιοίκηση «ΑΝΤΩΝΗΣ ΤΡΙΤΣΗΣ», στον άξονα προτεραιότητας «Ποιότητα ζωής και εύρυθμη λειτουργία των πόλεων, της υπαίθρου και των οικισμών» και τίτλο «Αστική Αναζωογόνηση», με την πράξη: «Παρεμβάσεις για την ανάπλαση και την αναβάθμιση του αστικού ιστού κατά μήκος της οδού Κηφισού και της ευρύτερης περιοχής στην Δ.K. Μοσχάτου, με σκοπό την Αναζωογόνηση της υποβαθμισμένης από το αντιπλημμυρικό έργο περιοχής και την κατασκευή της υπέργειας Λεωφόρου στον Κηφισό ποταμό, την περιβαλλοντική προστασία και την διατήρηση της κοινωνικής συνοχής της περιοχής».</a:t>
            </a:r>
            <a:br>
              <a:rPr lang="en"/>
            </a:br>
            <a:br>
              <a:rPr lang="en"/>
            </a:br>
            <a:r>
              <a:rPr lang="en"/>
              <a:t>13. Λήψη απόφασης για την συμμετοχή του Δήμου Μοσχάτου - Ταύρου στο πρόγραμμα Ανάπτυξης και Αλληλεγγύης για την Τοπική Αυτοδιοίκηση «ΑΝΤΩΝΗΣ ΤΡΙΤΣΗΣ», στον άξονα προτεραιότητας «Παιδεία, Πολιτισμός, Τουρισμός και Αθλητισμός» και τίτλο «Αξιοποίηση του κτιριακού αποθέματος των Δήμων», για την αξιοποίηση το κτιρίου Βασσάλου στην Δ.Κ. Ταύρου καθώς και για την κατασκευή Βιοκλιματικού Νηπιαγωγείου επί της οδού Θράκης στην Δ.Κ. Μοσχάτου.</a:t>
            </a:r>
            <a:endParaRPr/>
          </a:p>
          <a:p>
            <a:pPr marL="0" lvl="0" indent="0" algn="l" rtl="0">
              <a:spcBef>
                <a:spcPts val="1200"/>
              </a:spcBef>
              <a:spcAft>
                <a:spcPts val="1200"/>
              </a:spcAft>
              <a:buNone/>
            </a:pPr>
            <a:r>
              <a:rPr lang="en"/>
              <a:t>14. Λήψη απόφασης για την αποδοχή των όρων συμμετοχής του Δήμου Μοσχάτου - Ταύρου στο πρόγραμμα Ανάπτυξης και Αλληλεγγύης για την Τοπική Αυτοδιοίκηση “ΑΝΤΩΝΗΣ ΤΡΙΤΣΗΣ” στον άξονα προτεραιότητας «Ποιότητα ζωής και εύρυθμη λειτουργία των πόλεων, της υπαίθρου και των οικισμών» και τίτλο «Αστική Αναζωογόνηση», με την πράξη : «Παρεμβάσεις ανάπλασης για την αναζωογόνηση και βιοκλιματική αναβάθμιση Κοινοχρήστων χώρων του αστικού ιστού του Δήμου Μοσχάτου – Ταύρου».</a:t>
            </a:r>
            <a:endParaRPr/>
          </a:p>
        </p:txBody>
      </p:sp>
      <p:sp>
        <p:nvSpPr>
          <p:cNvPr id="308" name="Google Shape;308;p45"/>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46"/>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Πρασίνου και Κηποτεχνίας Δήμου Μοσχάτου - Ταύρου</a:t>
            </a:r>
            <a:endParaRPr sz="2720">
              <a:solidFill>
                <a:srgbClr val="548D6F"/>
              </a:solidFill>
            </a:endParaRPr>
          </a:p>
        </p:txBody>
      </p:sp>
      <p:sp>
        <p:nvSpPr>
          <p:cNvPr id="314" name="Google Shape;314;p46"/>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315" name="Google Shape;315;p46"/>
          <p:cNvSpPr txBox="1"/>
          <p:nvPr/>
        </p:nvSpPr>
        <p:spPr>
          <a:xfrm>
            <a:off x="325200" y="3728975"/>
            <a:ext cx="4406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Αντιδήμαρχος: </a:t>
            </a:r>
            <a:r>
              <a:rPr lang="en" b="1" i="1">
                <a:solidFill>
                  <a:srgbClr val="548D6F"/>
                </a:solidFill>
              </a:rPr>
              <a:t>Φελλάς Γιώργος</a:t>
            </a:r>
            <a:br>
              <a:rPr lang="en"/>
            </a:br>
            <a:r>
              <a:rPr lang="en"/>
              <a:t>Προϊστάμενος Διεύθυνσης: </a:t>
            </a:r>
            <a:r>
              <a:rPr lang="en" b="1" i="1">
                <a:solidFill>
                  <a:srgbClr val="548D6F"/>
                </a:solidFill>
              </a:rPr>
              <a:t>Μπαλντούνης Κώστας</a:t>
            </a:r>
            <a:endParaRPr b="1" i="1">
              <a:solidFill>
                <a:srgbClr val="548D6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47"/>
          <p:cNvSpPr txBox="1">
            <a:spLocks noGrp="1"/>
          </p:cNvSpPr>
          <p:nvPr>
            <p:ph type="title"/>
          </p:nvPr>
        </p:nvSpPr>
        <p:spPr>
          <a:xfrm>
            <a:off x="311700" y="641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2220" u="sng"/>
              <a:t>Συνολική Εικόνα</a:t>
            </a:r>
            <a:endParaRPr sz="2220" u="sng"/>
          </a:p>
        </p:txBody>
      </p:sp>
      <p:sp>
        <p:nvSpPr>
          <p:cNvPr id="321" name="Google Shape;321;p47"/>
          <p:cNvSpPr txBox="1">
            <a:spLocks noGrp="1"/>
          </p:cNvSpPr>
          <p:nvPr>
            <p:ph type="body" idx="1"/>
          </p:nvPr>
        </p:nvSpPr>
        <p:spPr>
          <a:xfrm>
            <a:off x="311700" y="476550"/>
            <a:ext cx="8520600" cy="1375200"/>
          </a:xfrm>
          <a:prstGeom prst="rect">
            <a:avLst/>
          </a:prstGeom>
        </p:spPr>
        <p:txBody>
          <a:bodyPr spcFirstLastPara="1" wrap="square" lIns="91425" tIns="91425" rIns="91425" bIns="91425" anchor="t" anchorCtr="0">
            <a:normAutofit fontScale="70000" lnSpcReduction="20000"/>
          </a:bodyPr>
          <a:lstStyle/>
          <a:p>
            <a:pPr marL="0" lvl="0" indent="0" algn="just" rtl="0">
              <a:spcBef>
                <a:spcPts val="0"/>
              </a:spcBef>
              <a:spcAft>
                <a:spcPts val="1200"/>
              </a:spcAft>
              <a:buNone/>
            </a:pPr>
            <a:r>
              <a:rPr lang="en" sz="1100">
                <a:solidFill>
                  <a:schemeClr val="accent2"/>
                </a:solidFill>
              </a:rPr>
              <a:t>Η αρμοδιότητα της Διεύθυνσης Πρασίνου &amp; Κηποτεχνίας όπως αυτή ορίζεται από τον Ο.Ε.Υ του Δήμου μας (ΦΕΚ 683/28-2-2019 τευχ. Β΄) είναι η προστασία και αναβάθμιση του τοπικού φυσικού, αρχιτεκτονικού και πολιτιστικού περιβάλλοντος, με τη λήψη των κατάλληλων δραστηριοτήτων καθώς και για τη συντήρηση των χώρων πρασίνου, δενδροστοιχιών κ.α. </a:t>
            </a:r>
            <a:br>
              <a:rPr lang="en" sz="1100">
                <a:solidFill>
                  <a:schemeClr val="accent2"/>
                </a:solidFill>
              </a:rPr>
            </a:br>
            <a:r>
              <a:rPr lang="en" sz="1100">
                <a:solidFill>
                  <a:schemeClr val="accent2"/>
                </a:solidFill>
              </a:rPr>
              <a:t>Επίσης στις αρμοδιότητές της συμπεριλαμβάνονται και τα θέματα διαχείρισης ενέργειας. Η Δ/νση έχει την αρμοδιότητα της Πολιτικής Προστασίας στο επίπεδο του Δήμου ενώ έχει και την ευθύνη για την προστασία και προαγωγή της δημόσιας υγείας στην περιοχή του Δήμου. Η υπηρεσία δομείται από τρία τμήματα:</a:t>
            </a:r>
            <a:br>
              <a:rPr lang="en" sz="1100">
                <a:solidFill>
                  <a:schemeClr val="accent2"/>
                </a:solidFill>
              </a:rPr>
            </a:br>
            <a:r>
              <a:rPr lang="en" sz="1100">
                <a:solidFill>
                  <a:schemeClr val="accent2"/>
                </a:solidFill>
              </a:rPr>
              <a:t>1) Τμήμα περιβαλλοντικού σχεδιασμού με οκτώ εργαζόμενους</a:t>
            </a:r>
            <a:br>
              <a:rPr lang="en" sz="1100">
                <a:solidFill>
                  <a:schemeClr val="accent2"/>
                </a:solidFill>
              </a:rPr>
            </a:br>
            <a:r>
              <a:rPr lang="en" sz="1100">
                <a:solidFill>
                  <a:schemeClr val="accent2"/>
                </a:solidFill>
              </a:rPr>
              <a:t>2) Τμήμα πρασίνου με είκοσι εργαζόμενους</a:t>
            </a:r>
            <a:br>
              <a:rPr lang="en" sz="1100">
                <a:solidFill>
                  <a:schemeClr val="accent2"/>
                </a:solidFill>
              </a:rPr>
            </a:br>
            <a:r>
              <a:rPr lang="en" sz="1100">
                <a:solidFill>
                  <a:schemeClr val="accent2"/>
                </a:solidFill>
              </a:rPr>
              <a:t>3) Τμήμα δημόσιας υγείας και πολιτικής προστασίας με ένα εργαζόμενο</a:t>
            </a:r>
            <a:endParaRPr sz="1100">
              <a:solidFill>
                <a:schemeClr val="accent2"/>
              </a:solidFill>
            </a:endParaRPr>
          </a:p>
        </p:txBody>
      </p:sp>
      <p:sp>
        <p:nvSpPr>
          <p:cNvPr id="322" name="Google Shape;322;p47"/>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graphicFrame>
        <p:nvGraphicFramePr>
          <p:cNvPr id="323" name="Google Shape;323;p47"/>
          <p:cNvGraphicFramePr/>
          <p:nvPr/>
        </p:nvGraphicFramePr>
        <p:xfrm>
          <a:off x="944225" y="1847013"/>
          <a:ext cx="3000000" cy="3000000"/>
        </p:xfrm>
        <a:graphic>
          <a:graphicData uri="http://schemas.openxmlformats.org/drawingml/2006/table">
            <a:tbl>
              <a:tblPr>
                <a:noFill/>
                <a:tableStyleId>{149319EC-3EF1-44B5-9799-7E2D44DED53E}</a:tableStyleId>
              </a:tblPr>
              <a:tblGrid>
                <a:gridCol w="1196975">
                  <a:extLst>
                    <a:ext uri="{9D8B030D-6E8A-4147-A177-3AD203B41FA5}">
                      <a16:colId xmlns:a16="http://schemas.microsoft.com/office/drawing/2014/main" val="20000"/>
                    </a:ext>
                  </a:extLst>
                </a:gridCol>
                <a:gridCol w="1059125">
                  <a:extLst>
                    <a:ext uri="{9D8B030D-6E8A-4147-A177-3AD203B41FA5}">
                      <a16:colId xmlns:a16="http://schemas.microsoft.com/office/drawing/2014/main" val="20001"/>
                    </a:ext>
                  </a:extLst>
                </a:gridCol>
                <a:gridCol w="984950">
                  <a:extLst>
                    <a:ext uri="{9D8B030D-6E8A-4147-A177-3AD203B41FA5}">
                      <a16:colId xmlns:a16="http://schemas.microsoft.com/office/drawing/2014/main" val="20002"/>
                    </a:ext>
                  </a:extLst>
                </a:gridCol>
                <a:gridCol w="1276250">
                  <a:extLst>
                    <a:ext uri="{9D8B030D-6E8A-4147-A177-3AD203B41FA5}">
                      <a16:colId xmlns:a16="http://schemas.microsoft.com/office/drawing/2014/main" val="20003"/>
                    </a:ext>
                  </a:extLst>
                </a:gridCol>
                <a:gridCol w="1144525">
                  <a:extLst>
                    <a:ext uri="{9D8B030D-6E8A-4147-A177-3AD203B41FA5}">
                      <a16:colId xmlns:a16="http://schemas.microsoft.com/office/drawing/2014/main" val="20004"/>
                    </a:ext>
                  </a:extLst>
                </a:gridCol>
                <a:gridCol w="657900">
                  <a:extLst>
                    <a:ext uri="{9D8B030D-6E8A-4147-A177-3AD203B41FA5}">
                      <a16:colId xmlns:a16="http://schemas.microsoft.com/office/drawing/2014/main" val="20005"/>
                    </a:ext>
                  </a:extLst>
                </a:gridCol>
                <a:gridCol w="869400">
                  <a:extLst>
                    <a:ext uri="{9D8B030D-6E8A-4147-A177-3AD203B41FA5}">
                      <a16:colId xmlns:a16="http://schemas.microsoft.com/office/drawing/2014/main" val="20006"/>
                    </a:ext>
                  </a:extLst>
                </a:gridCol>
              </a:tblGrid>
              <a:tr h="262750">
                <a:tc>
                  <a:txBody>
                    <a:bodyPr/>
                    <a:lstStyle/>
                    <a:p>
                      <a:pPr marL="0" lvl="0" indent="0" algn="l" rtl="0">
                        <a:spcBef>
                          <a:spcPts val="0"/>
                        </a:spcBef>
                        <a:spcAft>
                          <a:spcPts val="0"/>
                        </a:spcAft>
                        <a:buNone/>
                      </a:pPr>
                      <a:endParaRPr sz="1000" b="1">
                        <a:latin typeface="Calibri"/>
                        <a:ea typeface="Calibri"/>
                        <a:cs typeface="Calibri"/>
                        <a:sym typeface="Calibri"/>
                      </a:endParaRPr>
                    </a:p>
                  </a:txBody>
                  <a:tcPr marL="28575" marR="28575" marT="19050" marB="19050">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1"/>
                    </a:solidFill>
                  </a:tcPr>
                </a:tc>
                <a:tc>
                  <a:txBody>
                    <a:bodyPr/>
                    <a:lstStyle/>
                    <a:p>
                      <a:pPr marL="0" lvl="0" indent="0" algn="l" rtl="0">
                        <a:lnSpc>
                          <a:spcPct val="115000"/>
                        </a:lnSpc>
                        <a:spcBef>
                          <a:spcPts val="0"/>
                        </a:spcBef>
                        <a:spcAft>
                          <a:spcPts val="0"/>
                        </a:spcAft>
                        <a:buNone/>
                      </a:pPr>
                      <a:r>
                        <a:rPr lang="en" sz="1000" b="1">
                          <a:solidFill>
                            <a:schemeClr val="lt1"/>
                          </a:solidFill>
                          <a:latin typeface="Calibri"/>
                          <a:ea typeface="Calibri"/>
                          <a:cs typeface="Calibri"/>
                          <a:sym typeface="Calibri"/>
                        </a:rPr>
                        <a:t>ΧΛΟΟΤΑΠΗΤΑΣ</a:t>
                      </a:r>
                      <a:endParaRPr sz="1000" b="1">
                        <a:solidFill>
                          <a:schemeClr val="lt1"/>
                        </a:solidFill>
                        <a:latin typeface="Calibri"/>
                        <a:ea typeface="Calibri"/>
                        <a:cs typeface="Calibri"/>
                        <a:sym typeface="Calibri"/>
                      </a:endParaRPr>
                    </a:p>
                  </a:txBody>
                  <a:tcPr marL="28575" marR="28575" marT="19050" marB="19050" anchor="b">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1"/>
                    </a:solidFill>
                  </a:tcPr>
                </a:tc>
                <a:tc>
                  <a:txBody>
                    <a:bodyPr/>
                    <a:lstStyle/>
                    <a:p>
                      <a:pPr marL="0" lvl="0" indent="0" algn="l" rtl="0">
                        <a:lnSpc>
                          <a:spcPct val="115000"/>
                        </a:lnSpc>
                        <a:spcBef>
                          <a:spcPts val="0"/>
                        </a:spcBef>
                        <a:spcAft>
                          <a:spcPts val="0"/>
                        </a:spcAft>
                        <a:buNone/>
                      </a:pPr>
                      <a:r>
                        <a:rPr lang="en" sz="1000" b="1">
                          <a:solidFill>
                            <a:schemeClr val="lt1"/>
                          </a:solidFill>
                          <a:latin typeface="Calibri"/>
                          <a:ea typeface="Calibri"/>
                          <a:cs typeface="Calibri"/>
                          <a:sym typeface="Calibri"/>
                        </a:rPr>
                        <a:t>ΑΛΣΥΛΙΑ</a:t>
                      </a:r>
                      <a:endParaRPr sz="1000" b="1">
                        <a:solidFill>
                          <a:schemeClr val="lt1"/>
                        </a:solidFill>
                        <a:latin typeface="Calibri"/>
                        <a:ea typeface="Calibri"/>
                        <a:cs typeface="Calibri"/>
                        <a:sym typeface="Calibri"/>
                      </a:endParaRPr>
                    </a:p>
                  </a:txBody>
                  <a:tcPr marL="28575" marR="28575" marT="19050" marB="19050" anchor="b">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1"/>
                    </a:solidFill>
                  </a:tcPr>
                </a:tc>
                <a:tc>
                  <a:txBody>
                    <a:bodyPr/>
                    <a:lstStyle/>
                    <a:p>
                      <a:pPr marL="0" lvl="0" indent="0" algn="l" rtl="0">
                        <a:lnSpc>
                          <a:spcPct val="115000"/>
                        </a:lnSpc>
                        <a:spcBef>
                          <a:spcPts val="0"/>
                        </a:spcBef>
                        <a:spcAft>
                          <a:spcPts val="0"/>
                        </a:spcAft>
                        <a:buNone/>
                      </a:pPr>
                      <a:r>
                        <a:rPr lang="en" sz="1000" b="1">
                          <a:solidFill>
                            <a:schemeClr val="lt1"/>
                          </a:solidFill>
                          <a:latin typeface="Calibri"/>
                          <a:ea typeface="Calibri"/>
                          <a:cs typeface="Calibri"/>
                          <a:sym typeface="Calibri"/>
                        </a:rPr>
                        <a:t>ΔΕΝΤΡΑ ΔΕΝΤΡ/ΧΙΩΝ</a:t>
                      </a:r>
                      <a:endParaRPr sz="1000" b="1">
                        <a:solidFill>
                          <a:schemeClr val="lt1"/>
                        </a:solidFill>
                        <a:latin typeface="Calibri"/>
                        <a:ea typeface="Calibri"/>
                        <a:cs typeface="Calibri"/>
                        <a:sym typeface="Calibri"/>
                      </a:endParaRPr>
                    </a:p>
                  </a:txBody>
                  <a:tcPr marL="28575" marR="28575" marT="19050" marB="19050" anchor="b">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1"/>
                    </a:solidFill>
                  </a:tcPr>
                </a:tc>
                <a:tc>
                  <a:txBody>
                    <a:bodyPr/>
                    <a:lstStyle/>
                    <a:p>
                      <a:pPr marL="0" lvl="0" indent="0" algn="l" rtl="0">
                        <a:lnSpc>
                          <a:spcPct val="115000"/>
                        </a:lnSpc>
                        <a:spcBef>
                          <a:spcPts val="0"/>
                        </a:spcBef>
                        <a:spcAft>
                          <a:spcPts val="0"/>
                        </a:spcAft>
                        <a:buNone/>
                      </a:pPr>
                      <a:r>
                        <a:rPr lang="en" sz="1000" b="1">
                          <a:solidFill>
                            <a:schemeClr val="lt1"/>
                          </a:solidFill>
                          <a:latin typeface="Calibri"/>
                          <a:ea typeface="Calibri"/>
                          <a:cs typeface="Calibri"/>
                          <a:sym typeface="Calibri"/>
                        </a:rPr>
                        <a:t>ΔΕΝΤΡΑ ΠΑΡΤΕΡΙΩΝ</a:t>
                      </a:r>
                      <a:endParaRPr sz="1000" b="1">
                        <a:solidFill>
                          <a:schemeClr val="lt1"/>
                        </a:solidFill>
                        <a:latin typeface="Calibri"/>
                        <a:ea typeface="Calibri"/>
                        <a:cs typeface="Calibri"/>
                        <a:sym typeface="Calibri"/>
                      </a:endParaRPr>
                    </a:p>
                  </a:txBody>
                  <a:tcPr marL="28575" marR="28575" marT="19050" marB="19050" anchor="b">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1"/>
                    </a:solidFill>
                  </a:tcPr>
                </a:tc>
                <a:tc>
                  <a:txBody>
                    <a:bodyPr/>
                    <a:lstStyle/>
                    <a:p>
                      <a:pPr marL="0" lvl="0" indent="0" algn="l" rtl="0">
                        <a:lnSpc>
                          <a:spcPct val="115000"/>
                        </a:lnSpc>
                        <a:spcBef>
                          <a:spcPts val="0"/>
                        </a:spcBef>
                        <a:spcAft>
                          <a:spcPts val="0"/>
                        </a:spcAft>
                        <a:buNone/>
                      </a:pPr>
                      <a:r>
                        <a:rPr lang="en" sz="1000" b="1">
                          <a:solidFill>
                            <a:schemeClr val="lt1"/>
                          </a:solidFill>
                          <a:latin typeface="Calibri"/>
                          <a:ea typeface="Calibri"/>
                          <a:cs typeface="Calibri"/>
                          <a:sym typeface="Calibri"/>
                        </a:rPr>
                        <a:t>ΘΑΜΝΟΙ</a:t>
                      </a:r>
                      <a:endParaRPr sz="1000" b="1">
                        <a:solidFill>
                          <a:schemeClr val="lt1"/>
                        </a:solidFill>
                        <a:latin typeface="Calibri"/>
                        <a:ea typeface="Calibri"/>
                        <a:cs typeface="Calibri"/>
                        <a:sym typeface="Calibri"/>
                      </a:endParaRPr>
                    </a:p>
                  </a:txBody>
                  <a:tcPr marL="28575" marR="28575" marT="19050" marB="19050" anchor="b">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1"/>
                    </a:solidFill>
                  </a:tcPr>
                </a:tc>
                <a:tc>
                  <a:txBody>
                    <a:bodyPr/>
                    <a:lstStyle/>
                    <a:p>
                      <a:pPr marL="0" lvl="0" indent="0" algn="l" rtl="0">
                        <a:lnSpc>
                          <a:spcPct val="115000"/>
                        </a:lnSpc>
                        <a:spcBef>
                          <a:spcPts val="0"/>
                        </a:spcBef>
                        <a:spcAft>
                          <a:spcPts val="0"/>
                        </a:spcAft>
                        <a:buNone/>
                      </a:pPr>
                      <a:r>
                        <a:rPr lang="en" sz="1000" b="1">
                          <a:solidFill>
                            <a:schemeClr val="lt1"/>
                          </a:solidFill>
                          <a:latin typeface="Calibri"/>
                          <a:ea typeface="Calibri"/>
                          <a:cs typeface="Calibri"/>
                          <a:sym typeface="Calibri"/>
                        </a:rPr>
                        <a:t>ΜΠΟΡΝΤΟΥΡΑ</a:t>
                      </a:r>
                      <a:endParaRPr sz="1000" b="1">
                        <a:solidFill>
                          <a:schemeClr val="lt1"/>
                        </a:solidFill>
                        <a:latin typeface="Calibri"/>
                        <a:ea typeface="Calibri"/>
                        <a:cs typeface="Calibri"/>
                        <a:sym typeface="Calibri"/>
                      </a:endParaRPr>
                    </a:p>
                  </a:txBody>
                  <a:tcPr marL="28575" marR="28575" marT="19050" marB="19050" anchor="b">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395575">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ΜΟΣΧΑΤΟ</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7.004 m2</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29.760 m2</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5.078</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2380</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19.492</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3.766</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1"/>
                  </a:ext>
                </a:extLst>
              </a:tr>
              <a:tr h="395575">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ΤΑΥΡΟΣ</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63.751,97 m2</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84.817,95 m2</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6.040</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5.229</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6.189</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a:solidFill>
                            <a:schemeClr val="lt1"/>
                          </a:solidFill>
                          <a:latin typeface="Calibri"/>
                          <a:ea typeface="Calibri"/>
                          <a:cs typeface="Calibri"/>
                          <a:sym typeface="Calibri"/>
                        </a:rPr>
                        <a:t>4.376</a:t>
                      </a:r>
                      <a:endParaRPr sz="1100">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2"/>
                  </a:ext>
                </a:extLst>
              </a:tr>
              <a:tr h="395575">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ΣΥΝΟΛΟ</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70.755,97 m2</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114.577,95 m2</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10.307</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7609</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25.681</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l" rtl="0">
                        <a:lnSpc>
                          <a:spcPct val="115000"/>
                        </a:lnSpc>
                        <a:spcBef>
                          <a:spcPts val="0"/>
                        </a:spcBef>
                        <a:spcAft>
                          <a:spcPts val="0"/>
                        </a:spcAft>
                        <a:buNone/>
                      </a:pPr>
                      <a:r>
                        <a:rPr lang="en" sz="1100" b="1">
                          <a:solidFill>
                            <a:schemeClr val="lt1"/>
                          </a:solidFill>
                          <a:latin typeface="Calibri"/>
                          <a:ea typeface="Calibri"/>
                          <a:cs typeface="Calibri"/>
                          <a:sym typeface="Calibri"/>
                        </a:rPr>
                        <a:t>8.142</a:t>
                      </a:r>
                      <a:endParaRPr sz="1100" b="1">
                        <a:solidFill>
                          <a:schemeClr val="lt1"/>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3"/>
                  </a:ext>
                </a:extLst>
              </a:tr>
            </a:tbl>
          </a:graphicData>
        </a:graphic>
      </p:graphicFrame>
      <p:graphicFrame>
        <p:nvGraphicFramePr>
          <p:cNvPr id="324" name="Google Shape;324;p47"/>
          <p:cNvGraphicFramePr/>
          <p:nvPr/>
        </p:nvGraphicFramePr>
        <p:xfrm>
          <a:off x="2982500" y="3433900"/>
          <a:ext cx="3000000" cy="3000000"/>
        </p:xfrm>
        <a:graphic>
          <a:graphicData uri="http://schemas.openxmlformats.org/drawingml/2006/table">
            <a:tbl>
              <a:tblPr>
                <a:noFill/>
                <a:tableStyleId>{149319EC-3EF1-44B5-9799-7E2D44DED53E}</a:tableStyleId>
              </a:tblPr>
              <a:tblGrid>
                <a:gridCol w="2549000">
                  <a:extLst>
                    <a:ext uri="{9D8B030D-6E8A-4147-A177-3AD203B41FA5}">
                      <a16:colId xmlns:a16="http://schemas.microsoft.com/office/drawing/2014/main" val="20000"/>
                    </a:ext>
                  </a:extLst>
                </a:gridCol>
                <a:gridCol w="868800">
                  <a:extLst>
                    <a:ext uri="{9D8B030D-6E8A-4147-A177-3AD203B41FA5}">
                      <a16:colId xmlns:a16="http://schemas.microsoft.com/office/drawing/2014/main" val="20001"/>
                    </a:ext>
                  </a:extLst>
                </a:gridCol>
              </a:tblGrid>
              <a:tr h="220200">
                <a:tc gridSpan="2">
                  <a:txBody>
                    <a:bodyPr/>
                    <a:lstStyle/>
                    <a:p>
                      <a:pPr marL="0" lvl="0" indent="0" algn="ctr" rtl="0">
                        <a:lnSpc>
                          <a:spcPct val="115000"/>
                        </a:lnSpc>
                        <a:spcBef>
                          <a:spcPts val="0"/>
                        </a:spcBef>
                        <a:spcAft>
                          <a:spcPts val="0"/>
                        </a:spcAft>
                        <a:buNone/>
                      </a:pPr>
                      <a:r>
                        <a:rPr lang="en" sz="1100" b="1">
                          <a:solidFill>
                            <a:schemeClr val="lt1"/>
                          </a:solidFill>
                          <a:latin typeface="Calibri"/>
                          <a:ea typeface="Calibri"/>
                          <a:cs typeface="Calibri"/>
                          <a:sym typeface="Calibri"/>
                        </a:rPr>
                        <a:t>ΤΟ ΔΙΚΤΥΟ ΑΡΔΕΥΣΗΣ ΠΕΡΙΛΑΜΒΑΝΕΙ:</a:t>
                      </a:r>
                      <a:endParaRPr sz="1100" b="1">
                        <a:solidFill>
                          <a:schemeClr val="lt1"/>
                        </a:solidFill>
                        <a:latin typeface="Calibri"/>
                        <a:ea typeface="Calibri"/>
                        <a:cs typeface="Calibri"/>
                        <a:sym typeface="Calibri"/>
                      </a:endParaRPr>
                    </a:p>
                  </a:txBody>
                  <a:tcPr marL="91425" marR="91425" marT="19050" marB="19050" anchor="b">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rgbClr val="E6524F"/>
                    </a:solidFill>
                  </a:tcPr>
                </a:tc>
                <a:tc hMerge="1">
                  <a:txBody>
                    <a:bodyPr/>
                    <a:lstStyle/>
                    <a:p>
                      <a:endParaRPr lang="el-GR"/>
                    </a:p>
                  </a:txBody>
                  <a:tcPr/>
                </a:tc>
                <a:extLst>
                  <a:ext uri="{0D108BD9-81ED-4DB2-BD59-A6C34878D82A}">
                    <a16:rowId xmlns:a16="http://schemas.microsoft.com/office/drawing/2014/main" val="10000"/>
                  </a:ext>
                </a:extLst>
              </a:tr>
              <a:tr h="220200">
                <a:tc>
                  <a:txBody>
                    <a:bodyPr/>
                    <a:lstStyle/>
                    <a:p>
                      <a:pPr marL="0" lvl="0" indent="0" algn="l" rtl="0">
                        <a:lnSpc>
                          <a:spcPct val="115000"/>
                        </a:lnSpc>
                        <a:spcBef>
                          <a:spcPts val="0"/>
                        </a:spcBef>
                        <a:spcAft>
                          <a:spcPts val="0"/>
                        </a:spcAft>
                        <a:buNone/>
                      </a:pPr>
                      <a:r>
                        <a:rPr lang="en" sz="1100">
                          <a:solidFill>
                            <a:srgbClr val="FFFFFF"/>
                          </a:solidFill>
                          <a:latin typeface="Calibri"/>
                          <a:ea typeface="Calibri"/>
                          <a:cs typeface="Calibri"/>
                          <a:sym typeface="Calibri"/>
                        </a:rPr>
                        <a:t>ΔΕΞΑΜΕΝΕΣ</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r" rtl="0">
                        <a:lnSpc>
                          <a:spcPct val="115000"/>
                        </a:lnSpc>
                        <a:spcBef>
                          <a:spcPts val="0"/>
                        </a:spcBef>
                        <a:spcAft>
                          <a:spcPts val="0"/>
                        </a:spcAft>
                        <a:buNone/>
                      </a:pPr>
                      <a:r>
                        <a:rPr lang="en" sz="1100">
                          <a:solidFill>
                            <a:srgbClr val="FFFFFF"/>
                          </a:solidFill>
                          <a:latin typeface="Calibri"/>
                          <a:ea typeface="Calibri"/>
                          <a:cs typeface="Calibri"/>
                          <a:sym typeface="Calibri"/>
                        </a:rPr>
                        <a:t>16</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1"/>
                  </a:ext>
                </a:extLst>
              </a:tr>
              <a:tr h="220200">
                <a:tc>
                  <a:txBody>
                    <a:bodyPr/>
                    <a:lstStyle/>
                    <a:p>
                      <a:pPr marL="0" lvl="0" indent="0" algn="l" rtl="0">
                        <a:lnSpc>
                          <a:spcPct val="115000"/>
                        </a:lnSpc>
                        <a:spcBef>
                          <a:spcPts val="0"/>
                        </a:spcBef>
                        <a:spcAft>
                          <a:spcPts val="0"/>
                        </a:spcAft>
                        <a:buNone/>
                      </a:pPr>
                      <a:r>
                        <a:rPr lang="en" sz="1100">
                          <a:solidFill>
                            <a:srgbClr val="FFFFFF"/>
                          </a:solidFill>
                          <a:latin typeface="Calibri"/>
                          <a:ea typeface="Calibri"/>
                          <a:cs typeface="Calibri"/>
                          <a:sym typeface="Calibri"/>
                        </a:rPr>
                        <a:t>ΠΡΟΓΡΑΜΜΑΤΙΣΤΕΣ</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r" rtl="0">
                        <a:lnSpc>
                          <a:spcPct val="115000"/>
                        </a:lnSpc>
                        <a:spcBef>
                          <a:spcPts val="0"/>
                        </a:spcBef>
                        <a:spcAft>
                          <a:spcPts val="0"/>
                        </a:spcAft>
                        <a:buNone/>
                      </a:pPr>
                      <a:r>
                        <a:rPr lang="en" sz="1100">
                          <a:solidFill>
                            <a:srgbClr val="FFFFFF"/>
                          </a:solidFill>
                          <a:latin typeface="Calibri"/>
                          <a:ea typeface="Calibri"/>
                          <a:cs typeface="Calibri"/>
                          <a:sym typeface="Calibri"/>
                        </a:rPr>
                        <a:t>109</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2"/>
                  </a:ext>
                </a:extLst>
              </a:tr>
              <a:tr h="220200">
                <a:tc>
                  <a:txBody>
                    <a:bodyPr/>
                    <a:lstStyle/>
                    <a:p>
                      <a:pPr marL="0" lvl="0" indent="0" algn="l" rtl="0">
                        <a:lnSpc>
                          <a:spcPct val="115000"/>
                        </a:lnSpc>
                        <a:spcBef>
                          <a:spcPts val="0"/>
                        </a:spcBef>
                        <a:spcAft>
                          <a:spcPts val="0"/>
                        </a:spcAft>
                        <a:buNone/>
                      </a:pPr>
                      <a:r>
                        <a:rPr lang="en" sz="1100">
                          <a:solidFill>
                            <a:srgbClr val="FFFFFF"/>
                          </a:solidFill>
                          <a:latin typeface="Calibri"/>
                          <a:ea typeface="Calibri"/>
                          <a:cs typeface="Calibri"/>
                          <a:sym typeface="Calibri"/>
                        </a:rPr>
                        <a:t>ΗΛΕΚΤΡΟΒΑΝΕΣ</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r" rtl="0">
                        <a:lnSpc>
                          <a:spcPct val="115000"/>
                        </a:lnSpc>
                        <a:spcBef>
                          <a:spcPts val="0"/>
                        </a:spcBef>
                        <a:spcAft>
                          <a:spcPts val="0"/>
                        </a:spcAft>
                        <a:buNone/>
                      </a:pPr>
                      <a:r>
                        <a:rPr lang="en" sz="1100">
                          <a:solidFill>
                            <a:srgbClr val="FFFFFF"/>
                          </a:solidFill>
                          <a:latin typeface="Calibri"/>
                          <a:ea typeface="Calibri"/>
                          <a:cs typeface="Calibri"/>
                          <a:sym typeface="Calibri"/>
                        </a:rPr>
                        <a:t>827</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3"/>
                  </a:ext>
                </a:extLst>
              </a:tr>
              <a:tr h="220200">
                <a:tc>
                  <a:txBody>
                    <a:bodyPr/>
                    <a:lstStyle/>
                    <a:p>
                      <a:pPr marL="0" lvl="0" indent="0" algn="l" rtl="0">
                        <a:lnSpc>
                          <a:spcPct val="115000"/>
                        </a:lnSpc>
                        <a:spcBef>
                          <a:spcPts val="0"/>
                        </a:spcBef>
                        <a:spcAft>
                          <a:spcPts val="0"/>
                        </a:spcAft>
                        <a:buNone/>
                      </a:pPr>
                      <a:r>
                        <a:rPr lang="en" sz="1100">
                          <a:solidFill>
                            <a:srgbClr val="FFFFFF"/>
                          </a:solidFill>
                          <a:latin typeface="Calibri"/>
                          <a:ea typeface="Calibri"/>
                          <a:cs typeface="Calibri"/>
                          <a:sym typeface="Calibri"/>
                        </a:rPr>
                        <a:t>ΕΚΤΟΞΕΥΤΗΡΕΣ ΣΤΑΤΙΚΟΥΣ</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r" rtl="0">
                        <a:lnSpc>
                          <a:spcPct val="115000"/>
                        </a:lnSpc>
                        <a:spcBef>
                          <a:spcPts val="0"/>
                        </a:spcBef>
                        <a:spcAft>
                          <a:spcPts val="0"/>
                        </a:spcAft>
                        <a:buNone/>
                      </a:pPr>
                      <a:r>
                        <a:rPr lang="en" sz="1100">
                          <a:solidFill>
                            <a:srgbClr val="FFFFFF"/>
                          </a:solidFill>
                          <a:latin typeface="Calibri"/>
                          <a:ea typeface="Calibri"/>
                          <a:cs typeface="Calibri"/>
                          <a:sym typeface="Calibri"/>
                        </a:rPr>
                        <a:t>4.267</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4"/>
                  </a:ext>
                </a:extLst>
              </a:tr>
              <a:tr h="220200">
                <a:tc>
                  <a:txBody>
                    <a:bodyPr/>
                    <a:lstStyle/>
                    <a:p>
                      <a:pPr marL="0" lvl="0" indent="0" algn="l" rtl="0">
                        <a:lnSpc>
                          <a:spcPct val="115000"/>
                        </a:lnSpc>
                        <a:spcBef>
                          <a:spcPts val="0"/>
                        </a:spcBef>
                        <a:spcAft>
                          <a:spcPts val="0"/>
                        </a:spcAft>
                        <a:buNone/>
                      </a:pPr>
                      <a:r>
                        <a:rPr lang="en" sz="1100">
                          <a:solidFill>
                            <a:srgbClr val="FFFFFF"/>
                          </a:solidFill>
                          <a:latin typeface="Calibri"/>
                          <a:ea typeface="Calibri"/>
                          <a:cs typeface="Calibri"/>
                          <a:sym typeface="Calibri"/>
                        </a:rPr>
                        <a:t>ΕΚΤΟΞΕΥΤΗΡΕΣ ΠΕΡΙΣΤΡΟΦΙΚΟΥΣ</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r" rtl="0">
                        <a:lnSpc>
                          <a:spcPct val="115000"/>
                        </a:lnSpc>
                        <a:spcBef>
                          <a:spcPts val="0"/>
                        </a:spcBef>
                        <a:spcAft>
                          <a:spcPts val="0"/>
                        </a:spcAft>
                        <a:buNone/>
                      </a:pPr>
                      <a:r>
                        <a:rPr lang="en" sz="1100">
                          <a:solidFill>
                            <a:srgbClr val="FFFFFF"/>
                          </a:solidFill>
                          <a:latin typeface="Calibri"/>
                          <a:ea typeface="Calibri"/>
                          <a:cs typeface="Calibri"/>
                          <a:sym typeface="Calibri"/>
                        </a:rPr>
                        <a:t>1.299</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5"/>
                  </a:ext>
                </a:extLst>
              </a:tr>
              <a:tr h="220200">
                <a:tc>
                  <a:txBody>
                    <a:bodyPr/>
                    <a:lstStyle/>
                    <a:p>
                      <a:pPr marL="0" lvl="0" indent="0" algn="l" rtl="0">
                        <a:lnSpc>
                          <a:spcPct val="115000"/>
                        </a:lnSpc>
                        <a:spcBef>
                          <a:spcPts val="0"/>
                        </a:spcBef>
                        <a:spcAft>
                          <a:spcPts val="0"/>
                        </a:spcAft>
                        <a:buNone/>
                      </a:pPr>
                      <a:r>
                        <a:rPr lang="en" sz="1100">
                          <a:solidFill>
                            <a:srgbClr val="FFFFFF"/>
                          </a:solidFill>
                          <a:latin typeface="Calibri"/>
                          <a:ea typeface="Calibri"/>
                          <a:cs typeface="Calibri"/>
                          <a:sym typeface="Calibri"/>
                        </a:rPr>
                        <a:t>ΦΡΕΑΤΙΑ</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tc>
                  <a:txBody>
                    <a:bodyPr/>
                    <a:lstStyle/>
                    <a:p>
                      <a:pPr marL="0" lvl="0" indent="0" algn="r" rtl="0">
                        <a:lnSpc>
                          <a:spcPct val="115000"/>
                        </a:lnSpc>
                        <a:spcBef>
                          <a:spcPts val="0"/>
                        </a:spcBef>
                        <a:spcAft>
                          <a:spcPts val="0"/>
                        </a:spcAft>
                        <a:buNone/>
                      </a:pPr>
                      <a:r>
                        <a:rPr lang="en" sz="1100">
                          <a:solidFill>
                            <a:srgbClr val="FFFFFF"/>
                          </a:solidFill>
                          <a:latin typeface="Calibri"/>
                          <a:ea typeface="Calibri"/>
                          <a:cs typeface="Calibri"/>
                          <a:sym typeface="Calibri"/>
                        </a:rPr>
                        <a:t>736</a:t>
                      </a:r>
                      <a:endParaRPr sz="1100">
                        <a:solidFill>
                          <a:srgbClr val="FFFFFF"/>
                        </a:solidFill>
                        <a:latin typeface="Calibri"/>
                        <a:ea typeface="Calibri"/>
                        <a:cs typeface="Calibri"/>
                        <a:sym typeface="Calibri"/>
                      </a:endParaRPr>
                    </a:p>
                  </a:txBody>
                  <a:tcPr marL="28575" marR="28575" marT="19050" marB="19050" anchor="b">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548D6F"/>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48"/>
          <p:cNvSpPr txBox="1">
            <a:spLocks noGrp="1"/>
          </p:cNvSpPr>
          <p:nvPr>
            <p:ph type="title"/>
          </p:nvPr>
        </p:nvSpPr>
        <p:spPr>
          <a:xfrm>
            <a:off x="188450" y="139750"/>
            <a:ext cx="3152400" cy="42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020"/>
              <a:t>ΤΜΗΜΑ ΠΡΑΣΙΝΟΥ</a:t>
            </a:r>
            <a:endParaRPr sz="2020"/>
          </a:p>
        </p:txBody>
      </p:sp>
      <p:pic>
        <p:nvPicPr>
          <p:cNvPr id="330" name="Google Shape;330;p48"/>
          <p:cNvPicPr preferRelativeResize="0"/>
          <p:nvPr/>
        </p:nvPicPr>
        <p:blipFill>
          <a:blip r:embed="rId3">
            <a:alphaModFix/>
          </a:blip>
          <a:stretch>
            <a:fillRect/>
          </a:stretch>
        </p:blipFill>
        <p:spPr>
          <a:xfrm>
            <a:off x="188450" y="729925"/>
            <a:ext cx="4615574" cy="3232349"/>
          </a:xfrm>
          <a:prstGeom prst="rect">
            <a:avLst/>
          </a:prstGeom>
          <a:noFill/>
          <a:ln w="9525" cap="flat" cmpd="sng">
            <a:solidFill>
              <a:srgbClr val="548D6F"/>
            </a:solidFill>
            <a:prstDash val="solid"/>
            <a:round/>
            <a:headEnd type="none" w="sm" len="sm"/>
            <a:tailEnd type="none" w="sm" len="sm"/>
          </a:ln>
        </p:spPr>
      </p:pic>
      <p:pic>
        <p:nvPicPr>
          <p:cNvPr id="331" name="Google Shape;331;p48"/>
          <p:cNvPicPr preferRelativeResize="0"/>
          <p:nvPr/>
        </p:nvPicPr>
        <p:blipFill>
          <a:blip r:embed="rId4">
            <a:alphaModFix/>
          </a:blip>
          <a:stretch>
            <a:fillRect/>
          </a:stretch>
        </p:blipFill>
        <p:spPr>
          <a:xfrm>
            <a:off x="5893700" y="60100"/>
            <a:ext cx="1814300" cy="2141449"/>
          </a:xfrm>
          <a:prstGeom prst="rect">
            <a:avLst/>
          </a:prstGeom>
          <a:noFill/>
          <a:ln w="9525" cap="flat" cmpd="sng">
            <a:solidFill>
              <a:srgbClr val="548D6F"/>
            </a:solidFill>
            <a:prstDash val="solid"/>
            <a:round/>
            <a:headEnd type="none" w="sm" len="sm"/>
            <a:tailEnd type="none" w="sm" len="sm"/>
          </a:ln>
        </p:spPr>
      </p:pic>
      <p:pic>
        <p:nvPicPr>
          <p:cNvPr id="332" name="Google Shape;332;p48"/>
          <p:cNvPicPr preferRelativeResize="0"/>
          <p:nvPr/>
        </p:nvPicPr>
        <p:blipFill>
          <a:blip r:embed="rId5">
            <a:alphaModFix/>
          </a:blip>
          <a:stretch>
            <a:fillRect/>
          </a:stretch>
        </p:blipFill>
        <p:spPr>
          <a:xfrm>
            <a:off x="4956375" y="2241375"/>
            <a:ext cx="3927801" cy="2635050"/>
          </a:xfrm>
          <a:prstGeom prst="rect">
            <a:avLst/>
          </a:prstGeom>
          <a:noFill/>
          <a:ln w="9525" cap="flat" cmpd="sng">
            <a:solidFill>
              <a:srgbClr val="548D6F"/>
            </a:solidFill>
            <a:prstDash val="solid"/>
            <a:round/>
            <a:headEnd type="none" w="sm" len="sm"/>
            <a:tailEnd type="none" w="sm" len="sm"/>
          </a:ln>
        </p:spPr>
      </p:pic>
      <p:sp>
        <p:nvSpPr>
          <p:cNvPr id="333" name="Google Shape;333;p48"/>
          <p:cNvSpPr txBox="1"/>
          <p:nvPr/>
        </p:nvSpPr>
        <p:spPr>
          <a:xfrm>
            <a:off x="607122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49"/>
          <p:cNvSpPr txBox="1">
            <a:spLocks noGrp="1"/>
          </p:cNvSpPr>
          <p:nvPr>
            <p:ph type="title"/>
          </p:nvPr>
        </p:nvSpPr>
        <p:spPr>
          <a:xfrm>
            <a:off x="188450" y="139750"/>
            <a:ext cx="3152400" cy="42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020"/>
              <a:t>ΤΜΗΜΑ ΠΡΑΣΙΝΟΥ</a:t>
            </a:r>
            <a:endParaRPr sz="2020"/>
          </a:p>
        </p:txBody>
      </p:sp>
      <p:sp>
        <p:nvSpPr>
          <p:cNvPr id="339" name="Google Shape;339;p49"/>
          <p:cNvSpPr txBox="1"/>
          <p:nvPr/>
        </p:nvSpPr>
        <p:spPr>
          <a:xfrm>
            <a:off x="607122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pic>
        <p:nvPicPr>
          <p:cNvPr id="340" name="Google Shape;340;p49"/>
          <p:cNvPicPr preferRelativeResize="0"/>
          <p:nvPr/>
        </p:nvPicPr>
        <p:blipFill>
          <a:blip r:embed="rId3">
            <a:alphaModFix/>
          </a:blip>
          <a:stretch>
            <a:fillRect/>
          </a:stretch>
        </p:blipFill>
        <p:spPr>
          <a:xfrm>
            <a:off x="188450" y="601975"/>
            <a:ext cx="4078425" cy="4130050"/>
          </a:xfrm>
          <a:prstGeom prst="rect">
            <a:avLst/>
          </a:prstGeom>
          <a:noFill/>
          <a:ln w="9525" cap="flat" cmpd="sng">
            <a:solidFill>
              <a:srgbClr val="548D6F"/>
            </a:solidFill>
            <a:prstDash val="solid"/>
            <a:round/>
            <a:headEnd type="none" w="sm" len="sm"/>
            <a:tailEnd type="none" w="sm" len="sm"/>
          </a:ln>
        </p:spPr>
      </p:pic>
      <p:sp>
        <p:nvSpPr>
          <p:cNvPr id="341" name="Google Shape;341;p49"/>
          <p:cNvSpPr txBox="1"/>
          <p:nvPr/>
        </p:nvSpPr>
        <p:spPr>
          <a:xfrm>
            <a:off x="102113" y="4705475"/>
            <a:ext cx="4078500" cy="338700"/>
          </a:xfrm>
          <a:prstGeom prst="rect">
            <a:avLst/>
          </a:prstGeom>
          <a:solidFill>
            <a:srgbClr val="FFFFFF">
              <a:alpha val="0"/>
            </a:srgbClr>
          </a:solid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000" b="1">
                <a:solidFill>
                  <a:srgbClr val="E6524F"/>
                </a:solidFill>
                <a:highlight>
                  <a:srgbClr val="FFFFFF"/>
                </a:highlight>
              </a:rPr>
              <a:t>!Συνολικά έγινε χορτοκοπτικό σε 107 στρέμματα περίπου.</a:t>
            </a:r>
            <a:endParaRPr sz="1000" b="1">
              <a:solidFill>
                <a:srgbClr val="E6524F"/>
              </a:solidFill>
              <a:highlight>
                <a:srgbClr val="FFFFFF"/>
              </a:highlight>
            </a:endParaRPr>
          </a:p>
        </p:txBody>
      </p:sp>
      <p:pic>
        <p:nvPicPr>
          <p:cNvPr id="342" name="Google Shape;342;p49"/>
          <p:cNvPicPr preferRelativeResize="0"/>
          <p:nvPr/>
        </p:nvPicPr>
        <p:blipFill>
          <a:blip r:embed="rId4">
            <a:alphaModFix/>
          </a:blip>
          <a:stretch>
            <a:fillRect/>
          </a:stretch>
        </p:blipFill>
        <p:spPr>
          <a:xfrm>
            <a:off x="4664825" y="1229426"/>
            <a:ext cx="3999424" cy="2875125"/>
          </a:xfrm>
          <a:prstGeom prst="rect">
            <a:avLst/>
          </a:prstGeom>
          <a:noFill/>
          <a:ln w="9525" cap="flat" cmpd="sng">
            <a:solidFill>
              <a:srgbClr val="548D6F"/>
            </a:solidFill>
            <a:prstDash val="solid"/>
            <a:round/>
            <a:headEnd type="none" w="sm" len="sm"/>
            <a:tailEnd type="none" w="sm" len="sm"/>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0"/>
          <p:cNvSpPr txBox="1">
            <a:spLocks noGrp="1"/>
          </p:cNvSpPr>
          <p:nvPr>
            <p:ph type="title"/>
          </p:nvPr>
        </p:nvSpPr>
        <p:spPr>
          <a:xfrm>
            <a:off x="92925" y="272475"/>
            <a:ext cx="8424000" cy="46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ΤΜΗΜΑ ΠΕΡΙΒΑΛΛΟΝΤΙΚΟΥ ΣΧΕΔΙΑΣΜΟΥ</a:t>
            </a:r>
            <a:endParaRPr sz="2000"/>
          </a:p>
        </p:txBody>
      </p:sp>
      <p:sp>
        <p:nvSpPr>
          <p:cNvPr id="348" name="Google Shape;348;p50"/>
          <p:cNvSpPr txBox="1">
            <a:spLocks noGrp="1"/>
          </p:cNvSpPr>
          <p:nvPr>
            <p:ph type="body" idx="1"/>
          </p:nvPr>
        </p:nvSpPr>
        <p:spPr>
          <a:xfrm>
            <a:off x="92925" y="908700"/>
            <a:ext cx="8739300" cy="28011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200"/>
              </a:spcAft>
              <a:buNone/>
            </a:pPr>
            <a:r>
              <a:rPr lang="en" sz="1200">
                <a:solidFill>
                  <a:schemeClr val="accent2"/>
                </a:solidFill>
              </a:rPr>
              <a:t>- ΜΕΛΕΤΕΣ ΠΟΥ ΣΥΝΕΤΑΞΕ ΤΟ ΤΜΗΜΑ ΠΕΡΙΒΑΛΛΟΝΤΙΚΟΥ ΣΧΕΔΙΑΣΜΟΥ ΓΙΑ ΤΟ ΕΤΟΣ 2021 : </a:t>
            </a:r>
            <a:r>
              <a:rPr lang="en" sz="1200" b="1">
                <a:solidFill>
                  <a:srgbClr val="548D6F"/>
                </a:solidFill>
              </a:rPr>
              <a:t>24</a:t>
            </a:r>
            <a:br>
              <a:rPr lang="en" sz="1200">
                <a:solidFill>
                  <a:schemeClr val="accent2"/>
                </a:solidFill>
              </a:rPr>
            </a:br>
            <a:r>
              <a:rPr lang="en" sz="1200">
                <a:solidFill>
                  <a:schemeClr val="accent2"/>
                </a:solidFill>
              </a:rPr>
              <a:t>- ΜΕΛΕΤΕΣ ΠΟΥ ΕΠΕΒΛΕΨΕ ΤΟ ΤΜΗΜΑ ΠΕΡΙΒΑΛΛΟΝΤΙΚΟΥ ΣΧΕΔΙΑΣΜΟΥ ΓΙΑ ΤΟ ΕΤΟΣ 2021 : </a:t>
            </a:r>
            <a:r>
              <a:rPr lang="en" sz="1200" b="1">
                <a:solidFill>
                  <a:srgbClr val="548D6F"/>
                </a:solidFill>
              </a:rPr>
              <a:t>11</a:t>
            </a:r>
            <a:br>
              <a:rPr lang="en" sz="1200">
                <a:solidFill>
                  <a:schemeClr val="accent2"/>
                </a:solidFill>
              </a:rPr>
            </a:br>
            <a:r>
              <a:rPr lang="en" sz="1200">
                <a:solidFill>
                  <a:schemeClr val="accent2"/>
                </a:solidFill>
              </a:rPr>
              <a:t>- ΣΥΝΕΡΓΕΙΟ ΑΡΔΕΥΣΗΣ ΚΑΙ ΚΑΤΑΣΚΕΥΩΝ ΤΟΥ ΤΜΗΜΑΤΟΣ ΠΕΡΙΒΑΛΛΟΝΤΙΚΟΥ ΣΧΕΔΙΑΣΜΟΥ: </a:t>
            </a:r>
            <a:br>
              <a:rPr lang="en" sz="1200">
                <a:solidFill>
                  <a:schemeClr val="accent2"/>
                </a:solidFill>
              </a:rPr>
            </a:br>
            <a:r>
              <a:rPr lang="en" sz="1200">
                <a:solidFill>
                  <a:schemeClr val="accent2"/>
                </a:solidFill>
              </a:rPr>
              <a:t>Οι κατηγορίες των εργασιών με τις οποίες ασχολήθηκε το συνεργείο των κατασκευών και της άρδευσης είναι:</a:t>
            </a:r>
            <a:br>
              <a:rPr lang="en" sz="1200">
                <a:solidFill>
                  <a:schemeClr val="accent2"/>
                </a:solidFill>
              </a:rPr>
            </a:br>
            <a:r>
              <a:rPr lang="en" sz="1200">
                <a:solidFill>
                  <a:schemeClr val="accent2"/>
                </a:solidFill>
              </a:rPr>
              <a:t>1. Άρδευση (προβλέπεται η εργασία της αποκατάστασης διαγνωσμένων βλαβών) -&gt; </a:t>
            </a:r>
            <a:r>
              <a:rPr lang="en" sz="1200" b="1">
                <a:solidFill>
                  <a:srgbClr val="548D6F"/>
                </a:solidFill>
              </a:rPr>
              <a:t>38 αιτήματα</a:t>
            </a:r>
            <a:br>
              <a:rPr lang="en" sz="1200">
                <a:solidFill>
                  <a:schemeClr val="accent2"/>
                </a:solidFill>
              </a:rPr>
            </a:br>
            <a:r>
              <a:rPr lang="en" sz="1200">
                <a:solidFill>
                  <a:schemeClr val="accent2"/>
                </a:solidFill>
              </a:rPr>
              <a:t>2. Έλεγχος άρδευσης (επισκόπηση του δικτύου βάση πρωτοκόλλου)</a:t>
            </a:r>
            <a:br>
              <a:rPr lang="en" sz="1200">
                <a:solidFill>
                  <a:schemeClr val="accent2"/>
                </a:solidFill>
              </a:rPr>
            </a:br>
            <a:r>
              <a:rPr lang="en" sz="1200">
                <a:solidFill>
                  <a:schemeClr val="accent2"/>
                </a:solidFill>
              </a:rPr>
              <a:t>3. Κλαδέματα (Παροχή βοήθειας προς το τμήμα Συντήρησης)</a:t>
            </a:r>
            <a:br>
              <a:rPr lang="en" sz="1200">
                <a:solidFill>
                  <a:schemeClr val="accent2"/>
                </a:solidFill>
              </a:rPr>
            </a:br>
            <a:r>
              <a:rPr lang="en" sz="1200">
                <a:solidFill>
                  <a:schemeClr val="accent2"/>
                </a:solidFill>
              </a:rPr>
              <a:t> - Κατά τη ελεγχόμενη περίοδο κλαδεύτηκαν συνολικά 628 δέντρα.</a:t>
            </a:r>
            <a:br>
              <a:rPr lang="en" sz="1200">
                <a:solidFill>
                  <a:schemeClr val="accent2"/>
                </a:solidFill>
              </a:rPr>
            </a:br>
            <a:r>
              <a:rPr lang="en" sz="1200">
                <a:solidFill>
                  <a:schemeClr val="accent2"/>
                </a:solidFill>
              </a:rPr>
              <a:t> - Με την χρήση καλαθοφόρου οχήματος και σε ύψος έως 12 μέτρα 337 </a:t>
            </a:r>
            <a:br>
              <a:rPr lang="en" sz="1200">
                <a:solidFill>
                  <a:schemeClr val="accent2"/>
                </a:solidFill>
              </a:rPr>
            </a:br>
            <a:r>
              <a:rPr lang="en" sz="1200">
                <a:solidFill>
                  <a:schemeClr val="accent2"/>
                </a:solidFill>
              </a:rPr>
              <a:t> - Για ολική αφαίρεση 37</a:t>
            </a:r>
            <a:br>
              <a:rPr lang="en" sz="1200">
                <a:solidFill>
                  <a:schemeClr val="accent2"/>
                </a:solidFill>
              </a:rPr>
            </a:br>
            <a:r>
              <a:rPr lang="en" sz="1200">
                <a:solidFill>
                  <a:schemeClr val="accent2"/>
                </a:solidFill>
              </a:rPr>
              <a:t> - Κλάδεμα σε δέντρα έως ύψους 4 μέτρων 251</a:t>
            </a:r>
            <a:br>
              <a:rPr lang="en" sz="1200">
                <a:solidFill>
                  <a:schemeClr val="accent2"/>
                </a:solidFill>
              </a:rPr>
            </a:br>
            <a:r>
              <a:rPr lang="en" sz="1200">
                <a:solidFill>
                  <a:schemeClr val="accent2"/>
                </a:solidFill>
              </a:rPr>
              <a:t>4. Φύτευση -&gt; </a:t>
            </a:r>
            <a:r>
              <a:rPr lang="en" sz="1200" b="1">
                <a:solidFill>
                  <a:srgbClr val="548D6F"/>
                </a:solidFill>
              </a:rPr>
              <a:t>2517 φυτά</a:t>
            </a:r>
            <a:endParaRPr sz="1200" b="1">
              <a:solidFill>
                <a:srgbClr val="548D6F"/>
              </a:solidFill>
            </a:endParaRPr>
          </a:p>
        </p:txBody>
      </p:sp>
      <p:sp>
        <p:nvSpPr>
          <p:cNvPr id="349" name="Google Shape;349;p50"/>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1"/>
          <p:cNvSpPr txBox="1">
            <a:spLocks noGrp="1"/>
          </p:cNvSpPr>
          <p:nvPr>
            <p:ph type="title"/>
          </p:nvPr>
        </p:nvSpPr>
        <p:spPr>
          <a:xfrm>
            <a:off x="311700" y="167300"/>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20" u="sng"/>
              <a:t>ΤΜΗΜΑ ΔΗΜΟΣΙΑΣ ΥΓΕΙΑΣ &amp; ΠΟΛΙΤΙΚΗΣ ΠΡΟΣΤΑΣΙΑΣ</a:t>
            </a:r>
            <a:endParaRPr sz="2020" u="sng"/>
          </a:p>
        </p:txBody>
      </p:sp>
      <p:sp>
        <p:nvSpPr>
          <p:cNvPr id="355" name="Google Shape;355;p51"/>
          <p:cNvSpPr txBox="1">
            <a:spLocks noGrp="1"/>
          </p:cNvSpPr>
          <p:nvPr>
            <p:ph type="body" idx="1"/>
          </p:nvPr>
        </p:nvSpPr>
        <p:spPr>
          <a:xfrm>
            <a:off x="311700" y="864300"/>
            <a:ext cx="8520600" cy="35955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r>
              <a:rPr lang="en" sz="1200">
                <a:solidFill>
                  <a:schemeClr val="accent2"/>
                </a:solidFill>
              </a:rPr>
              <a:t>ΜΕΛΕΤΕΣ ΠΟΥ ΕΠΕΒΛΕΨΕ ΤΟ ΤΜΗΜΑ ΔΗΜΟΣΙΑΣ ΥΓΕΙΑΣ &amp; ΠΟΛΙΤΙΚΗΣ ΠΡΟΣΤΑΣΙΑΣ ΓΙΑ ΤΟ ΕΤΟΣ 2021 : </a:t>
            </a:r>
            <a:r>
              <a:rPr lang="en" sz="1200" b="1">
                <a:solidFill>
                  <a:srgbClr val="548D6F"/>
                </a:solidFill>
              </a:rPr>
              <a:t>6</a:t>
            </a:r>
            <a:endParaRPr sz="1200" b="1">
              <a:solidFill>
                <a:srgbClr val="548D6F"/>
              </a:solidFill>
            </a:endParaRPr>
          </a:p>
          <a:p>
            <a:pPr marL="457200" lvl="0" indent="-304800" algn="l" rtl="0">
              <a:spcBef>
                <a:spcPts val="1200"/>
              </a:spcBef>
              <a:spcAft>
                <a:spcPts val="0"/>
              </a:spcAft>
              <a:buClr>
                <a:schemeClr val="accent2"/>
              </a:buClr>
              <a:buSzPts val="1200"/>
              <a:buChar char="●"/>
            </a:pPr>
            <a:r>
              <a:rPr lang="en" sz="1200">
                <a:solidFill>
                  <a:schemeClr val="accent2"/>
                </a:solidFill>
              </a:rPr>
              <a:t>Το Τμήμα Δημόσιας Υγείας &amp; Πολιτικής Προστασίας αντιμετώπισε τα έκτακτα καιρικά φαινόμενα που εκδηλώθηκαν την 14η ,15η Οκτωβρίου (κακοκαιρία BALLOS) και την 23η Νοεμβρίου 2021 θέτοντας σε επιφυλακή όλο το προσωπικό της Δ/νσης Πρασίνου &amp; Κηποτεχνίας σε συνεργασία με τη Δ/νση Περιβάλλοντος Κυκλικής Οικονομίας &amp; Ανακύκλωσης,</a:t>
            </a:r>
            <a:endParaRPr sz="1200">
              <a:solidFill>
                <a:schemeClr val="accent2"/>
              </a:solidFill>
            </a:endParaRPr>
          </a:p>
          <a:p>
            <a:pPr marL="457200" lvl="0" indent="-304800" algn="l" rtl="0">
              <a:spcBef>
                <a:spcPts val="0"/>
              </a:spcBef>
              <a:spcAft>
                <a:spcPts val="0"/>
              </a:spcAft>
              <a:buClr>
                <a:schemeClr val="accent2"/>
              </a:buClr>
              <a:buSzPts val="1200"/>
              <a:buChar char="●"/>
            </a:pPr>
            <a:r>
              <a:rPr lang="en" sz="1200">
                <a:solidFill>
                  <a:schemeClr val="accent2"/>
                </a:solidFill>
              </a:rPr>
              <a:t>Συνολικά κλαδεύτηκαν </a:t>
            </a:r>
            <a:r>
              <a:rPr lang="en" sz="1200" b="1">
                <a:solidFill>
                  <a:srgbClr val="548D6F"/>
                </a:solidFill>
              </a:rPr>
              <a:t>56 δέντρα</a:t>
            </a:r>
            <a:r>
              <a:rPr lang="en" sz="1200">
                <a:solidFill>
                  <a:schemeClr val="accent2"/>
                </a:solidFill>
              </a:rPr>
              <a:t> τα οποία ή είχαν πέσει εξαιτίας της έντονης βροχόπτωσης ή είχαν γύρει και ήταν επικίνδυνα για την ασφάλεια των κατοίκων και των σταθμευμένων και διερχόμενων οχημάτων,</a:t>
            </a:r>
            <a:endParaRPr sz="1200">
              <a:solidFill>
                <a:schemeClr val="accent2"/>
              </a:solidFill>
            </a:endParaRPr>
          </a:p>
          <a:p>
            <a:pPr marL="457200" lvl="0" indent="-304800" algn="l" rtl="0">
              <a:spcBef>
                <a:spcPts val="0"/>
              </a:spcBef>
              <a:spcAft>
                <a:spcPts val="0"/>
              </a:spcAft>
              <a:buClr>
                <a:schemeClr val="accent2"/>
              </a:buClr>
              <a:buSzPts val="1200"/>
              <a:buChar char="●"/>
            </a:pPr>
            <a:r>
              <a:rPr lang="en" sz="1200">
                <a:solidFill>
                  <a:schemeClr val="accent2"/>
                </a:solidFill>
              </a:rPr>
              <a:t>Το Τμήμα στα πλαίσια των αρμοδιοτήτων του επιμελήθηκε και κατέγραψε τις ζημιές που προκλήθηκαν σε οικίες συντάσσοντας και διαβιβάζοντας εκθέσεις – πρακτικά αυτοψίας προς την Περιφέρεια Αττικής – Αυτοτελής Δ/νση Πολιτικής Προστασίας,</a:t>
            </a:r>
            <a:endParaRPr sz="1200">
              <a:solidFill>
                <a:schemeClr val="accent2"/>
              </a:solidFill>
            </a:endParaRPr>
          </a:p>
          <a:p>
            <a:pPr marL="457200" lvl="0" indent="-304800" algn="l" rtl="0">
              <a:spcBef>
                <a:spcPts val="0"/>
              </a:spcBef>
              <a:spcAft>
                <a:spcPts val="0"/>
              </a:spcAft>
              <a:buClr>
                <a:schemeClr val="accent2"/>
              </a:buClr>
              <a:buSzPts val="1200"/>
              <a:buChar char="●"/>
            </a:pPr>
            <a:r>
              <a:rPr lang="en" sz="1200">
                <a:solidFill>
                  <a:schemeClr val="accent2"/>
                </a:solidFill>
              </a:rPr>
              <a:t>Στα πλαίσια της ενημέρωσης των υπευθύνων των δομών διοργανώθηκε παρουσίαση και εκπαιδευτική άσκηση, σε συνεργασία με την ανάδοχο εταιρεία, σχετική με ΣΕΑ στις 10/11/2021 στις εγκαταστάσεις του Αμφιθεάτρου στη Δ.Κ Ταύρου,</a:t>
            </a:r>
            <a:endParaRPr sz="1200">
              <a:solidFill>
                <a:schemeClr val="accent2"/>
              </a:solidFill>
            </a:endParaRPr>
          </a:p>
          <a:p>
            <a:pPr marL="457200" lvl="0" indent="-304800" algn="l" rtl="0">
              <a:spcBef>
                <a:spcPts val="0"/>
              </a:spcBef>
              <a:spcAft>
                <a:spcPts val="0"/>
              </a:spcAft>
              <a:buClr>
                <a:schemeClr val="accent2"/>
              </a:buClr>
              <a:buSzPts val="1200"/>
              <a:buChar char="●"/>
            </a:pPr>
            <a:r>
              <a:rPr lang="en" sz="1200">
                <a:solidFill>
                  <a:schemeClr val="accent2"/>
                </a:solidFill>
              </a:rPr>
              <a:t>Έχει συνταχθεί η μελέτη με τίτλο </a:t>
            </a:r>
            <a:r>
              <a:rPr lang="en" sz="1200">
                <a:solidFill>
                  <a:srgbClr val="548D6F"/>
                </a:solidFill>
              </a:rPr>
              <a:t>«ΠΑΡΟΧΗ ΥΠΗΡΕΣΙΩΝ ΓΙΑ ΤΗ ΣΥΝΤΑΞΗ ΕΙΔΙΚΟΥ ΣΧΕΔΙΟΥ ΑΝΤΙΜΕΤΩΠΙΣΗΣ ΕΚΤΑΚΤΩΝ ΑΝΑΓΚΩΝ»</a:t>
            </a:r>
            <a:r>
              <a:rPr lang="en" sz="1200">
                <a:solidFill>
                  <a:schemeClr val="accent2"/>
                </a:solidFill>
              </a:rPr>
              <a:t>.</a:t>
            </a:r>
            <a:endParaRPr sz="1200">
              <a:solidFill>
                <a:schemeClr val="accent2"/>
              </a:solidFill>
            </a:endParaRPr>
          </a:p>
        </p:txBody>
      </p:sp>
      <p:sp>
        <p:nvSpPr>
          <p:cNvPr id="356" name="Google Shape;356;p51"/>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274675" y="126100"/>
            <a:ext cx="8651700" cy="4543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008">
                <a:solidFill>
                  <a:schemeClr val="accent2"/>
                </a:solidFill>
              </a:rPr>
              <a:t>Κύριε Πρόεδρε, </a:t>
            </a:r>
            <a:br>
              <a:rPr lang="en" sz="1008">
                <a:solidFill>
                  <a:schemeClr val="accent2"/>
                </a:solidFill>
              </a:rPr>
            </a:br>
            <a:r>
              <a:rPr lang="en" sz="1008">
                <a:solidFill>
                  <a:schemeClr val="accent2"/>
                </a:solidFill>
              </a:rPr>
              <a:t>κυρίες και κύριοι συνάδελφοι δηµοτικοί και κοινοτικοί σύµβουλοι, </a:t>
            </a:r>
            <a:br>
              <a:rPr lang="en" sz="1008">
                <a:solidFill>
                  <a:schemeClr val="accent2"/>
                </a:solidFill>
              </a:rPr>
            </a:br>
            <a:r>
              <a:rPr lang="en" sz="1008">
                <a:solidFill>
                  <a:schemeClr val="accent2"/>
                </a:solidFill>
              </a:rPr>
              <a:t>κύριε Γενικέ Γραμματέα, συνεργάτες και διευθυντές του Δήμου μας,</a:t>
            </a:r>
            <a:br>
              <a:rPr lang="en" sz="1008">
                <a:solidFill>
                  <a:schemeClr val="accent2"/>
                </a:solidFill>
              </a:rPr>
            </a:br>
            <a:br>
              <a:rPr lang="en" sz="1008">
                <a:solidFill>
                  <a:schemeClr val="accent2"/>
                </a:solidFill>
              </a:rPr>
            </a:br>
            <a:r>
              <a:rPr lang="en" sz="1008">
                <a:solidFill>
                  <a:schemeClr val="accent2"/>
                </a:solidFill>
              </a:rPr>
              <a:t>Αγαπητοί συμπολίτες που παρευρίσκεστε στην αποψινή συνεδρίαση καλησπέρα σας.</a:t>
            </a:r>
            <a:endParaRPr sz="1008">
              <a:solidFill>
                <a:schemeClr val="accent2"/>
              </a:solidFill>
            </a:endParaRPr>
          </a:p>
          <a:p>
            <a:pPr marL="0" lvl="0" indent="0" algn="l" rtl="0">
              <a:spcBef>
                <a:spcPts val="0"/>
              </a:spcBef>
              <a:spcAft>
                <a:spcPts val="0"/>
              </a:spcAft>
              <a:buNone/>
            </a:pPr>
            <a:br>
              <a:rPr lang="en" sz="1008">
                <a:solidFill>
                  <a:schemeClr val="accent2"/>
                </a:solidFill>
              </a:rPr>
            </a:br>
            <a:r>
              <a:rPr lang="en" sz="1008">
                <a:solidFill>
                  <a:schemeClr val="accent2"/>
                </a:solidFill>
              </a:rPr>
              <a:t>Όπως γνωρίζετε η σηµερινή συνεδρίαση είναι αφιερωµένη στα πεπραγµένα του Δήμου για το </a:t>
            </a:r>
            <a:r>
              <a:rPr lang="en" sz="1008" b="1">
                <a:solidFill>
                  <a:srgbClr val="548D6F"/>
                </a:solidFill>
              </a:rPr>
              <a:t>2021</a:t>
            </a:r>
            <a:r>
              <a:rPr lang="en" sz="1008">
                <a:solidFill>
                  <a:schemeClr val="accent2"/>
                </a:solidFill>
              </a:rPr>
              <a:t>. Οι δύο προηγούμενοι απολογισμοί του 2019 και του 2020 πραγματοποιήθηκαν εν μέσω της πανδημίας και δεν υπήρξε η δυνατότητα προσέλευσης πολιτών.</a:t>
            </a:r>
            <a:br>
              <a:rPr lang="en" sz="1008">
                <a:solidFill>
                  <a:schemeClr val="accent2"/>
                </a:solidFill>
              </a:rPr>
            </a:br>
            <a:br>
              <a:rPr lang="en" sz="1008">
                <a:solidFill>
                  <a:schemeClr val="accent2"/>
                </a:solidFill>
              </a:rPr>
            </a:br>
            <a:r>
              <a:rPr lang="en" sz="1008">
                <a:solidFill>
                  <a:schemeClr val="accent2"/>
                </a:solidFill>
              </a:rPr>
              <a:t>Η δύσκολη περίοδος της πανδημίας που ξεκίνησε στις αρχές του 2020 και συνεχίζεται μέχρι σήμερα, μας βρήκε </a:t>
            </a:r>
            <a:r>
              <a:rPr lang="en" sz="1008" b="1">
                <a:solidFill>
                  <a:srgbClr val="548D6F"/>
                </a:solidFill>
              </a:rPr>
              <a:t>καλά θωρακισμένους</a:t>
            </a:r>
            <a:r>
              <a:rPr lang="en" sz="1008">
                <a:solidFill>
                  <a:schemeClr val="accent2"/>
                </a:solidFill>
              </a:rPr>
              <a:t> και ανταποκριθήκαμε </a:t>
            </a:r>
            <a:r>
              <a:rPr lang="en" sz="1008" b="1">
                <a:solidFill>
                  <a:srgbClr val="548D6F"/>
                </a:solidFill>
              </a:rPr>
              <a:t>με επάρκεια και αποτελεσματικότητα στις αυξημένες υποχρεώσεις που προέκυψαν</a:t>
            </a:r>
            <a:r>
              <a:rPr lang="en" sz="1008">
                <a:solidFill>
                  <a:schemeClr val="accent2"/>
                </a:solidFill>
              </a:rPr>
              <a:t>.</a:t>
            </a:r>
            <a:br>
              <a:rPr lang="en" sz="1008">
                <a:solidFill>
                  <a:schemeClr val="accent2"/>
                </a:solidFill>
              </a:rPr>
            </a:br>
            <a:br>
              <a:rPr lang="en" sz="1008">
                <a:solidFill>
                  <a:schemeClr val="accent2"/>
                </a:solidFill>
              </a:rPr>
            </a:br>
            <a:r>
              <a:rPr lang="en" sz="1008">
                <a:solidFill>
                  <a:schemeClr val="accent2"/>
                </a:solidFill>
              </a:rPr>
              <a:t>Είμαι υπερήφανος που καταφέρνουμε να κρατήσουμε όρθια την τοπική κοινωνία σε μία πολύ δύσκολη περίοδο η οποία ακόμη δεν έχει τελειώσει και απαιτεί συνεχή προσπάθεια και εγρήγορση. Παρόλες τις δυσκολίες της περιόδου όχι μόνο δεν αναστείλαμε την υλοποίηση του έργου μας αλλά υλοποιήσαμε τα περισσότερα από όσα είχαμε δεσμευτεί.</a:t>
            </a:r>
            <a:endParaRPr sz="1008">
              <a:solidFill>
                <a:schemeClr val="accent2"/>
              </a:solidFill>
            </a:endParaRPr>
          </a:p>
          <a:p>
            <a:pPr marL="0" lvl="0" indent="0" algn="l" rtl="0">
              <a:spcBef>
                <a:spcPts val="0"/>
              </a:spcBef>
              <a:spcAft>
                <a:spcPts val="0"/>
              </a:spcAft>
              <a:buNone/>
            </a:pPr>
            <a:br>
              <a:rPr lang="en" sz="1008">
                <a:solidFill>
                  <a:schemeClr val="accent2"/>
                </a:solidFill>
              </a:rPr>
            </a:br>
            <a:r>
              <a:rPr lang="en" sz="1008">
                <a:solidFill>
                  <a:schemeClr val="accent2"/>
                </a:solidFill>
              </a:rPr>
              <a:t>Όπως έχω τονίσει και με άλλη ευκαιρία η </a:t>
            </a:r>
            <a:r>
              <a:rPr lang="en" sz="1008" b="1">
                <a:solidFill>
                  <a:srgbClr val="548D6F"/>
                </a:solidFill>
              </a:rPr>
              <a:t>υγειονομική κρίση διαμορφώνει ένα παγκόσμιο συλλογικό τραύμα</a:t>
            </a:r>
            <a:r>
              <a:rPr lang="en" sz="1008">
                <a:solidFill>
                  <a:schemeClr val="accent2"/>
                </a:solidFill>
              </a:rPr>
              <a:t>. Μάλιστα οι νέες ηλικίες που μεγαλώνουν μέσα στην πανδημία αναφέρονται πλέον ως </a:t>
            </a:r>
            <a:r>
              <a:rPr lang="en" sz="1008" b="1">
                <a:solidFill>
                  <a:srgbClr val="548D6F"/>
                </a:solidFill>
              </a:rPr>
              <a:t>«γενιά covid»</a:t>
            </a:r>
            <a:r>
              <a:rPr lang="en" sz="1008">
                <a:solidFill>
                  <a:schemeClr val="accent2"/>
                </a:solidFill>
              </a:rPr>
              <a:t>. Οι γενιές covid βιώνουν μια </a:t>
            </a:r>
            <a:r>
              <a:rPr lang="en" sz="1008" b="1">
                <a:solidFill>
                  <a:srgbClr val="548D6F"/>
                </a:solidFill>
              </a:rPr>
              <a:t>πρωτόγνωρη εμπειρία</a:t>
            </a:r>
            <a:r>
              <a:rPr lang="en" sz="1008">
                <a:solidFill>
                  <a:schemeClr val="accent2"/>
                </a:solidFill>
              </a:rPr>
              <a:t> οι επιπτώσεις της οποίας θα τις στοιχειώνουν για πολλά χρόνια.</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Δυστυχώς, όμως, δεν είναι μόνο η πανδημία. Αναφερόμαστε πλέον στην </a:t>
            </a:r>
            <a:r>
              <a:rPr lang="en" sz="1008" b="1">
                <a:solidFill>
                  <a:srgbClr val="548D6F"/>
                </a:solidFill>
              </a:rPr>
              <a:t>οικολογική και κλιματολογική αλλαγή</a:t>
            </a:r>
            <a:r>
              <a:rPr lang="en" sz="1008">
                <a:solidFill>
                  <a:schemeClr val="accent2"/>
                </a:solidFill>
              </a:rPr>
              <a:t> που έχει σαν αποτέλεσμα, όλο και πιο συχνά, να δημιουργούνται ακραία καιρικά φαινόμενα με ανυπολόγιστες συνέπειες τόσο σε ανθρώπινες ζωές όσο και σε υλικές καταστροφές.</a:t>
            </a:r>
            <a:br>
              <a:rPr lang="en" sz="1008">
                <a:solidFill>
                  <a:schemeClr val="accent2"/>
                </a:solidFill>
              </a:rPr>
            </a:br>
            <a:br>
              <a:rPr lang="en" sz="1008">
                <a:solidFill>
                  <a:schemeClr val="accent2"/>
                </a:solidFill>
              </a:rPr>
            </a:br>
            <a:r>
              <a:rPr lang="en" sz="1008">
                <a:solidFill>
                  <a:schemeClr val="accent2"/>
                </a:solidFill>
              </a:rPr>
              <a:t>Επιπρόσθετα, </a:t>
            </a:r>
            <a:r>
              <a:rPr lang="en" sz="1008" b="1">
                <a:solidFill>
                  <a:srgbClr val="548D6F"/>
                </a:solidFill>
              </a:rPr>
              <a:t>το διεθνές εξωτερικό περιβάλλον επιβαρύνεται με την εμπόλεμη σύγκρουση</a:t>
            </a:r>
            <a:r>
              <a:rPr lang="en" sz="1008">
                <a:solidFill>
                  <a:schemeClr val="accent2"/>
                </a:solidFill>
              </a:rPr>
              <a:t> μεταξύ της Ρωσίας και της Ουκρανίας, που ξεκίνησε</a:t>
            </a:r>
            <a:endParaRPr sz="1008">
              <a:solidFill>
                <a:schemeClr val="accent2"/>
              </a:solidFill>
            </a:endParaRPr>
          </a:p>
          <a:p>
            <a:pPr marL="0" lvl="0" indent="0" algn="l" rtl="0">
              <a:spcBef>
                <a:spcPts val="0"/>
              </a:spcBef>
              <a:spcAft>
                <a:spcPts val="0"/>
              </a:spcAft>
              <a:buNone/>
            </a:pPr>
            <a:r>
              <a:rPr lang="en" sz="1008">
                <a:solidFill>
                  <a:schemeClr val="accent2"/>
                </a:solidFill>
              </a:rPr>
              <a:t>το Φλεβάρη του 2022 και συνεχίζεται ακόμη και σήμερα με χιλιάδες νεκρούς και εκατομμύρια εκτοπισμένους πολίτες. Ένας πόλεμος στην Ευρώπη δίπλα στο σπίτι μας δημιουργεί ανεξέλεγκτες εξελίξεις.</a:t>
            </a:r>
            <a:endParaRPr sz="1008">
              <a:solidFill>
                <a:schemeClr val="accent2"/>
              </a:solidFill>
            </a:endParaRPr>
          </a:p>
        </p:txBody>
      </p:sp>
      <p:sp>
        <p:nvSpPr>
          <p:cNvPr id="78" name="Google Shape;78;p16"/>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52"/>
          <p:cNvSpPr txBox="1">
            <a:spLocks noGrp="1"/>
          </p:cNvSpPr>
          <p:nvPr>
            <p:ph type="title"/>
          </p:nvPr>
        </p:nvSpPr>
        <p:spPr>
          <a:xfrm>
            <a:off x="311700" y="27347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20" u="sng"/>
              <a:t>ΤΜΗΜΑ ΔΗΜΟΣΙΑΣ ΥΓΕΙΑΣ &amp; ΠΟΛΙΤΙΚΗΣ ΠΡΟΣΤΑΣΙΑΣ</a:t>
            </a:r>
            <a:endParaRPr sz="2020" u="sng"/>
          </a:p>
        </p:txBody>
      </p:sp>
      <p:sp>
        <p:nvSpPr>
          <p:cNvPr id="362" name="Google Shape;362;p52"/>
          <p:cNvSpPr txBox="1">
            <a:spLocks noGrp="1"/>
          </p:cNvSpPr>
          <p:nvPr>
            <p:ph type="body" idx="1"/>
          </p:nvPr>
        </p:nvSpPr>
        <p:spPr>
          <a:xfrm>
            <a:off x="311700" y="1046100"/>
            <a:ext cx="8520600" cy="28098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200">
                <a:solidFill>
                  <a:schemeClr val="accent2"/>
                </a:solidFill>
              </a:rPr>
              <a:t>Η μελέτη </a:t>
            </a:r>
            <a:r>
              <a:rPr lang="en" sz="1200">
                <a:solidFill>
                  <a:srgbClr val="548D6F"/>
                </a:solidFill>
              </a:rPr>
              <a:t>«ΠΑΡΟΧΗ ΥΠΗΡΕΣΙΩΝ ΓΙΑ ΤΗ ΣΥΝΤΑΞΗ ΕΙΔΙΚΟΥ ΣΧΕΔΙΟΥ ΑΝΤΙΜΕΤΩΠΙΣΗΣ ΕΚΤΑΚΤΩΝ ΑΝΑΓΚΩΝ»</a:t>
            </a:r>
            <a:r>
              <a:rPr lang="en" sz="1200">
                <a:solidFill>
                  <a:schemeClr val="accent2"/>
                </a:solidFill>
              </a:rPr>
              <a:t> αφορά τις Υπηρεσίες Επιχειρησιακού Σχεδιασμού Πολιτικής Προστασίας και ειδικότερα την Σύνταξη «Ειδικού Σχεδίου Αντιμετώπισης Εκτάκτων Αναγκών» λόγω δασικών πυρκαγιών και άλλων καταστροφικών φαινομένων, φυσικών και τεχνολογικών που απειλούν τον άνθρωπο και το περιβάλλον στα πλαίσια του Ν 4662/2020 «Εθνικός Μηχανισμός Διαχείρισης Κρίσεων και Αντιμετώπισης Κινδύνων, αναδιάρθρωση της Γενικής Γραμματείας Πολιτικής Προστασίας, αναβάθμιση συστήματος εθελοντισμού πολιτικής προστασίας, αναδιοργάνωση του Πυροσβεστικού και άλλες διατάξεις».</a:t>
            </a:r>
            <a:br>
              <a:rPr lang="en" sz="1200">
                <a:solidFill>
                  <a:schemeClr val="accent2"/>
                </a:solidFill>
              </a:rPr>
            </a:br>
            <a:br>
              <a:rPr lang="en" sz="1200">
                <a:solidFill>
                  <a:schemeClr val="accent2"/>
                </a:solidFill>
              </a:rPr>
            </a:br>
            <a:r>
              <a:rPr lang="en" sz="1200">
                <a:solidFill>
                  <a:schemeClr val="accent2"/>
                </a:solidFill>
              </a:rPr>
              <a:t>Εφαρμογή των σχεδίων και σύνταξη μνημονίων ενεργειών για την αντιμετώπιση κινδύνων ως εξής:</a:t>
            </a:r>
            <a:br>
              <a:rPr lang="en" sz="1200">
                <a:solidFill>
                  <a:schemeClr val="accent2"/>
                </a:solidFill>
              </a:rPr>
            </a:br>
            <a:r>
              <a:rPr lang="en" sz="1200">
                <a:solidFill>
                  <a:schemeClr val="accent2"/>
                </a:solidFill>
              </a:rPr>
              <a:t>- Κωδική ονομασία </a:t>
            </a:r>
            <a:r>
              <a:rPr lang="en" sz="1200" b="1">
                <a:solidFill>
                  <a:srgbClr val="548D6F"/>
                </a:solidFill>
              </a:rPr>
              <a:t>«Δάρδανος»</a:t>
            </a:r>
            <a:r>
              <a:rPr lang="en" sz="1200">
                <a:solidFill>
                  <a:schemeClr val="accent2"/>
                </a:solidFill>
              </a:rPr>
              <a:t> - πλημμυρικά φαινόμενα</a:t>
            </a:r>
            <a:br>
              <a:rPr lang="en" sz="1200">
                <a:solidFill>
                  <a:schemeClr val="accent2"/>
                </a:solidFill>
              </a:rPr>
            </a:br>
            <a:r>
              <a:rPr lang="en" sz="1200">
                <a:solidFill>
                  <a:schemeClr val="accent2"/>
                </a:solidFill>
              </a:rPr>
              <a:t>- Κωδική ονομασία </a:t>
            </a:r>
            <a:r>
              <a:rPr lang="en" sz="1200" b="1">
                <a:solidFill>
                  <a:srgbClr val="548D6F"/>
                </a:solidFill>
              </a:rPr>
              <a:t>«Εγκέλαδος»</a:t>
            </a:r>
            <a:r>
              <a:rPr lang="en" sz="1200">
                <a:solidFill>
                  <a:schemeClr val="accent2"/>
                </a:solidFill>
              </a:rPr>
              <a:t> - Σεισμοί</a:t>
            </a:r>
            <a:br>
              <a:rPr lang="en" sz="1200">
                <a:solidFill>
                  <a:schemeClr val="accent2"/>
                </a:solidFill>
              </a:rPr>
            </a:br>
            <a:r>
              <a:rPr lang="en" sz="1200">
                <a:solidFill>
                  <a:schemeClr val="accent2"/>
                </a:solidFill>
              </a:rPr>
              <a:t>- Κωδική ονομασία </a:t>
            </a:r>
            <a:r>
              <a:rPr lang="en" sz="1200" b="1">
                <a:solidFill>
                  <a:srgbClr val="548D6F"/>
                </a:solidFill>
              </a:rPr>
              <a:t>«Ιόλαος»</a:t>
            </a:r>
            <a:r>
              <a:rPr lang="en" sz="1200">
                <a:solidFill>
                  <a:schemeClr val="accent2"/>
                </a:solidFill>
              </a:rPr>
              <a:t> - πυρκαγιές</a:t>
            </a:r>
            <a:br>
              <a:rPr lang="en" sz="1200">
                <a:solidFill>
                  <a:schemeClr val="accent2"/>
                </a:solidFill>
              </a:rPr>
            </a:br>
            <a:r>
              <a:rPr lang="en" sz="1200">
                <a:solidFill>
                  <a:schemeClr val="accent2"/>
                </a:solidFill>
              </a:rPr>
              <a:t>- Κωδική ονομασία </a:t>
            </a:r>
            <a:r>
              <a:rPr lang="en" sz="1200" b="1">
                <a:solidFill>
                  <a:srgbClr val="548D6F"/>
                </a:solidFill>
              </a:rPr>
              <a:t>«Βορέας»</a:t>
            </a:r>
            <a:r>
              <a:rPr lang="en" sz="1200">
                <a:solidFill>
                  <a:schemeClr val="accent2"/>
                </a:solidFill>
              </a:rPr>
              <a:t> - Χιονοπτώσεις και παγετός</a:t>
            </a:r>
            <a:endParaRPr sz="1200">
              <a:solidFill>
                <a:schemeClr val="accent2"/>
              </a:solidFill>
              <a:highlight>
                <a:srgbClr val="E6524F"/>
              </a:highlight>
            </a:endParaRPr>
          </a:p>
        </p:txBody>
      </p:sp>
      <p:sp>
        <p:nvSpPr>
          <p:cNvPr id="363" name="Google Shape;363;p52"/>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53"/>
          <p:cNvSpPr txBox="1">
            <a:spLocks noGrp="1"/>
          </p:cNvSpPr>
          <p:nvPr>
            <p:ph type="title"/>
          </p:nvPr>
        </p:nvSpPr>
        <p:spPr>
          <a:xfrm>
            <a:off x="311700" y="596700"/>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20" u="sng"/>
              <a:t>ΓΡΑΜΜΑΤΕΙΑ ΤΗΣ Δ/ΝΣΗΣ ΠΡΑΣΙΝΟΥ &amp; ΚΗΠΟΤΕΧΝΙΑΣ</a:t>
            </a:r>
            <a:endParaRPr sz="2020" u="sng"/>
          </a:p>
        </p:txBody>
      </p:sp>
      <p:sp>
        <p:nvSpPr>
          <p:cNvPr id="369" name="Google Shape;369;p53"/>
          <p:cNvSpPr txBox="1">
            <a:spLocks noGrp="1"/>
          </p:cNvSpPr>
          <p:nvPr>
            <p:ph type="body" idx="1"/>
          </p:nvPr>
        </p:nvSpPr>
        <p:spPr>
          <a:xfrm>
            <a:off x="311700" y="1713300"/>
            <a:ext cx="8520600" cy="17169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400">
                <a:solidFill>
                  <a:schemeClr val="accent2"/>
                </a:solidFill>
              </a:rPr>
              <a:t>Η παραγωγή έργου της Γραμματείας της Διεύθυνσης Πρασίνου έχει ως εξής: </a:t>
            </a:r>
            <a:br>
              <a:rPr lang="en" sz="1400">
                <a:solidFill>
                  <a:schemeClr val="accent2"/>
                </a:solidFill>
              </a:rPr>
            </a:br>
            <a:r>
              <a:rPr lang="en" sz="1400">
                <a:solidFill>
                  <a:schemeClr val="accent2"/>
                </a:solidFill>
              </a:rPr>
              <a:t>- Καταχώρησε και διαχειρίστηκε </a:t>
            </a:r>
            <a:r>
              <a:rPr lang="en" sz="1400" b="1">
                <a:solidFill>
                  <a:srgbClr val="548D6F"/>
                </a:solidFill>
              </a:rPr>
              <a:t>542 αιτήματα</a:t>
            </a:r>
            <a:r>
              <a:rPr lang="en" sz="1400">
                <a:solidFill>
                  <a:schemeClr val="accent2"/>
                </a:solidFill>
              </a:rPr>
              <a:t> δημοτών και από αυτά εκτελέστηκαν τα </a:t>
            </a:r>
            <a:r>
              <a:rPr lang="en" sz="1400" b="1">
                <a:solidFill>
                  <a:srgbClr val="548D6F"/>
                </a:solidFill>
              </a:rPr>
              <a:t>311</a:t>
            </a:r>
            <a:r>
              <a:rPr lang="en" sz="1400">
                <a:solidFill>
                  <a:schemeClr val="accent2"/>
                </a:solidFill>
              </a:rPr>
              <a:t>.</a:t>
            </a:r>
            <a:br>
              <a:rPr lang="en" sz="1400">
                <a:solidFill>
                  <a:schemeClr val="accent2"/>
                </a:solidFill>
              </a:rPr>
            </a:br>
            <a:r>
              <a:rPr lang="en" sz="1400">
                <a:solidFill>
                  <a:schemeClr val="accent2"/>
                </a:solidFill>
              </a:rPr>
              <a:t>- Καταχώρησε στο βιβλίο πρωτοκόλλου </a:t>
            </a:r>
            <a:r>
              <a:rPr lang="en" sz="1400" b="1">
                <a:solidFill>
                  <a:srgbClr val="548D6F"/>
                </a:solidFill>
              </a:rPr>
              <a:t>1037 εισερχόμενα έγγραφα</a:t>
            </a:r>
            <a:r>
              <a:rPr lang="en" sz="1400">
                <a:solidFill>
                  <a:schemeClr val="accent2"/>
                </a:solidFill>
              </a:rPr>
              <a:t> και συνέταξε και απέστειλε </a:t>
            </a:r>
            <a:r>
              <a:rPr lang="en" sz="1400" b="1">
                <a:solidFill>
                  <a:srgbClr val="548D6F"/>
                </a:solidFill>
              </a:rPr>
              <a:t>196 εξερχόμενα έγγραφα</a:t>
            </a:r>
            <a:r>
              <a:rPr lang="en" sz="1400">
                <a:solidFill>
                  <a:schemeClr val="accent2"/>
                </a:solidFill>
              </a:rPr>
              <a:t>. </a:t>
            </a:r>
            <a:br>
              <a:rPr lang="en" sz="1400">
                <a:solidFill>
                  <a:schemeClr val="accent2"/>
                </a:solidFill>
              </a:rPr>
            </a:br>
            <a:r>
              <a:rPr lang="en" sz="1400">
                <a:solidFill>
                  <a:schemeClr val="accent2"/>
                </a:solidFill>
              </a:rPr>
              <a:t>- Συνέταξε σε καθημερινή βάση το πρόγραμμα εργασίας των συνεργείων καθώς και τους ποσομετρικούς δείκτες που αφορούν την απόδοση των συνεργείων.</a:t>
            </a:r>
            <a:endParaRPr sz="1400">
              <a:solidFill>
                <a:srgbClr val="212529"/>
              </a:solidFill>
            </a:endParaRPr>
          </a:p>
        </p:txBody>
      </p:sp>
      <p:sp>
        <p:nvSpPr>
          <p:cNvPr id="370" name="Google Shape;370;p53"/>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4"/>
          <p:cNvSpPr txBox="1">
            <a:spLocks noGrp="1"/>
          </p:cNvSpPr>
          <p:nvPr>
            <p:ph type="title"/>
          </p:nvPr>
        </p:nvSpPr>
        <p:spPr>
          <a:xfrm>
            <a:off x="311700" y="2582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20" u="sng"/>
              <a:t>ΓΡΑΜΜΑΤΕΙΑ ΤΗΣ Δ/ΝΣΗΣ ΠΡΑΣΙΝΟΥ &amp; ΚΗΠΟΤΕΧΝΙΑΣ</a:t>
            </a:r>
            <a:endParaRPr sz="2020" u="sng"/>
          </a:p>
        </p:txBody>
      </p:sp>
      <p:sp>
        <p:nvSpPr>
          <p:cNvPr id="376" name="Google Shape;376;p54"/>
          <p:cNvSpPr txBox="1">
            <a:spLocks noGrp="1"/>
          </p:cNvSpPr>
          <p:nvPr>
            <p:ph type="body" idx="1"/>
          </p:nvPr>
        </p:nvSpPr>
        <p:spPr>
          <a:xfrm>
            <a:off x="311700" y="830925"/>
            <a:ext cx="8520600" cy="37287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400">
                <a:solidFill>
                  <a:srgbClr val="212529"/>
                </a:solidFill>
              </a:rPr>
              <a:t>Ο Δήμος Μοσχάτου – Ταύρου συνεχίζει τη συνεργασία του με το ΔΙΚΕΠΑΖ και μέσω του προγράμματος που υλοποιείται στειρώνονται, εμβολιάζονται ελέγχονται και φροντίζονται τα αδέσποτα σκυλιά. </a:t>
            </a:r>
            <a:br>
              <a:rPr lang="en" sz="1400">
                <a:solidFill>
                  <a:srgbClr val="212529"/>
                </a:solidFill>
              </a:rPr>
            </a:br>
            <a:br>
              <a:rPr lang="en" sz="1400">
                <a:solidFill>
                  <a:srgbClr val="212529"/>
                </a:solidFill>
              </a:rPr>
            </a:br>
            <a:r>
              <a:rPr lang="en" sz="1400" b="1">
                <a:solidFill>
                  <a:srgbClr val="548D6F"/>
                </a:solidFill>
              </a:rPr>
              <a:t>Τα αιτήματα προς το ΔΙΚΕΠΑΖ ήταν 59 τα οποία διεκπεραιώθηκαν όλα επιτυχώς.</a:t>
            </a:r>
            <a:r>
              <a:rPr lang="en" sz="1400">
                <a:solidFill>
                  <a:srgbClr val="212529"/>
                </a:solidFill>
              </a:rPr>
              <a:t> </a:t>
            </a:r>
            <a:br>
              <a:rPr lang="en" sz="1400">
                <a:solidFill>
                  <a:srgbClr val="212529"/>
                </a:solidFill>
              </a:rPr>
            </a:br>
            <a:br>
              <a:rPr lang="en" sz="1400">
                <a:solidFill>
                  <a:srgbClr val="212529"/>
                </a:solidFill>
              </a:rPr>
            </a:br>
            <a:r>
              <a:rPr lang="en" sz="1400">
                <a:solidFill>
                  <a:srgbClr val="212529"/>
                </a:solidFill>
              </a:rPr>
              <a:t>Κατά το έτος 2021 δόθηκαν για υιοθεσία </a:t>
            </a:r>
            <a:r>
              <a:rPr lang="en" sz="1400" b="1">
                <a:solidFill>
                  <a:srgbClr val="548D6F"/>
                </a:solidFill>
              </a:rPr>
              <a:t>18 αδέσποτα ζώα</a:t>
            </a:r>
            <a:r>
              <a:rPr lang="en" sz="1400">
                <a:solidFill>
                  <a:srgbClr val="212529"/>
                </a:solidFill>
              </a:rPr>
              <a:t>.</a:t>
            </a:r>
            <a:br>
              <a:rPr lang="en" sz="1400">
                <a:solidFill>
                  <a:srgbClr val="212529"/>
                </a:solidFill>
              </a:rPr>
            </a:br>
            <a:br>
              <a:rPr lang="en" sz="1400">
                <a:solidFill>
                  <a:srgbClr val="212529"/>
                </a:solidFill>
              </a:rPr>
            </a:br>
            <a:r>
              <a:rPr lang="en" sz="1400">
                <a:solidFill>
                  <a:srgbClr val="212529"/>
                </a:solidFill>
              </a:rPr>
              <a:t>Όσον αφορά τις </a:t>
            </a:r>
            <a:r>
              <a:rPr lang="en" sz="1400" b="1">
                <a:solidFill>
                  <a:srgbClr val="548D6F"/>
                </a:solidFill>
              </a:rPr>
              <a:t>αδέσποτες γάτες</a:t>
            </a:r>
            <a:r>
              <a:rPr lang="en" sz="1400">
                <a:solidFill>
                  <a:srgbClr val="212529"/>
                </a:solidFill>
              </a:rPr>
              <a:t> ο Δήμος μας μέσω συμβασιοποιημένης σχέσης με κτηνίατρο περιέθαλψε </a:t>
            </a:r>
            <a:r>
              <a:rPr lang="en" sz="1400" b="1">
                <a:solidFill>
                  <a:srgbClr val="548D6F"/>
                </a:solidFill>
              </a:rPr>
              <a:t>360 γάτες</a:t>
            </a:r>
            <a:r>
              <a:rPr lang="en" sz="1400">
                <a:solidFill>
                  <a:srgbClr val="212529"/>
                </a:solidFill>
              </a:rPr>
              <a:t>. </a:t>
            </a:r>
            <a:br>
              <a:rPr lang="en" sz="1400">
                <a:solidFill>
                  <a:srgbClr val="212529"/>
                </a:solidFill>
              </a:rPr>
            </a:br>
            <a:br>
              <a:rPr lang="en" sz="1400">
                <a:solidFill>
                  <a:srgbClr val="212529"/>
                </a:solidFill>
              </a:rPr>
            </a:br>
            <a:r>
              <a:rPr lang="en" sz="1400">
                <a:solidFill>
                  <a:srgbClr val="212529"/>
                </a:solidFill>
              </a:rPr>
              <a:t>Ο Δήμος μας συνεργάζεται με τα φιλοζωικά σωματεία που δραστηριοποιούνται στο Δήμο μας για την καλύτερη διαχείριση των αδέσποτων ζώων τα οποία διαβιούν στα όριά του. Επίσης κατά το έτος 2021 ο Δήμος μας μέσω συμβασιοποιημένης σχέσης προμηθεύτηκε </a:t>
            </a:r>
            <a:r>
              <a:rPr lang="en" sz="1400" b="1">
                <a:solidFill>
                  <a:srgbClr val="548D6F"/>
                </a:solidFill>
              </a:rPr>
              <a:t>576 σακιά, των 20 κιλών το κάθε ένα, ζωοτροφές,</a:t>
            </a:r>
            <a:r>
              <a:rPr lang="en" sz="1400">
                <a:solidFill>
                  <a:srgbClr val="212529"/>
                </a:solidFill>
              </a:rPr>
              <a:t> οι οποίες μοιράστηκαν σε φιλόζωους για τη σίτιση των αδέσποτων ζώων.</a:t>
            </a:r>
            <a:endParaRPr sz="1400">
              <a:solidFill>
                <a:srgbClr val="212529"/>
              </a:solidFill>
            </a:endParaRPr>
          </a:p>
        </p:txBody>
      </p:sp>
      <p:sp>
        <p:nvSpPr>
          <p:cNvPr id="377" name="Google Shape;377;p54"/>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55"/>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Περιβάλλοντος, Κυκλικής Οικονομίας και Ανακύκλωσης Δήμου Μοσχάτου - Ταύρου</a:t>
            </a:r>
            <a:endParaRPr sz="2720">
              <a:solidFill>
                <a:srgbClr val="548D6F"/>
              </a:solidFill>
            </a:endParaRPr>
          </a:p>
        </p:txBody>
      </p:sp>
      <p:sp>
        <p:nvSpPr>
          <p:cNvPr id="383" name="Google Shape;383;p55"/>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384" name="Google Shape;384;p55"/>
          <p:cNvSpPr txBox="1"/>
          <p:nvPr/>
        </p:nvSpPr>
        <p:spPr>
          <a:xfrm>
            <a:off x="325200" y="3728975"/>
            <a:ext cx="4406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Αντιδήμαρχος: </a:t>
            </a:r>
            <a:r>
              <a:rPr lang="en" b="1" i="1">
                <a:solidFill>
                  <a:srgbClr val="548D6F"/>
                </a:solidFill>
              </a:rPr>
              <a:t>Ντερέκας Θανάσης</a:t>
            </a:r>
            <a:br>
              <a:rPr lang="en"/>
            </a:br>
            <a:r>
              <a:rPr lang="en"/>
              <a:t>Προϊστάμενος Διεύθυνσης: </a:t>
            </a:r>
            <a:r>
              <a:rPr lang="en" b="1" i="1">
                <a:solidFill>
                  <a:srgbClr val="548D6F"/>
                </a:solidFill>
              </a:rPr>
              <a:t>Μπαλντούνης Κώστας</a:t>
            </a:r>
            <a:endParaRPr b="1" i="1">
              <a:solidFill>
                <a:srgbClr val="548D6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56"/>
          <p:cNvSpPr txBox="1">
            <a:spLocks noGrp="1"/>
          </p:cNvSpPr>
          <p:nvPr>
            <p:ph type="title"/>
          </p:nvPr>
        </p:nvSpPr>
        <p:spPr>
          <a:xfrm>
            <a:off x="311700" y="208200"/>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Αναλυτικά </a:t>
            </a:r>
            <a:endParaRPr sz="2500"/>
          </a:p>
        </p:txBody>
      </p:sp>
      <p:sp>
        <p:nvSpPr>
          <p:cNvPr id="390" name="Google Shape;390;p56"/>
          <p:cNvSpPr txBox="1">
            <a:spLocks noGrp="1"/>
          </p:cNvSpPr>
          <p:nvPr>
            <p:ph type="body" idx="1"/>
          </p:nvPr>
        </p:nvSpPr>
        <p:spPr>
          <a:xfrm>
            <a:off x="311700" y="788700"/>
            <a:ext cx="8520600" cy="36771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None/>
            </a:pPr>
            <a:r>
              <a:rPr lang="en" sz="1400" b="1">
                <a:solidFill>
                  <a:schemeClr val="accent6"/>
                </a:solidFill>
              </a:rPr>
              <a:t>Α’ ΣΥΜΒΑΣΕΙΣ:</a:t>
            </a:r>
            <a:endParaRPr sz="1400" b="1">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Μεταξύ του Ειδικού Διαβαθμιδικού Συνδέσμου Νομού Αττικής και του Δήμου Μοσχάτου Ταύρου με αντικείμενο « Διαχείριση των βιοαποβλήτων του Δήμου Μοσχάτου Ταύρου» για την εκτέλεση του αντικειμένου ( χωριστή συλλογή, αποκομιδή και μεταφοράς των βιοαποβλήτων. μας παραχωρήθηκε από τον ΕΔΣΝΑ επιπλέον εξοπλισμός ( δύο (2) οχήματα απορριμματοφόρα με σύστημα πλύσης κάδων και 300 καφέ κάδοι).</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Προγραμματική Σύμβαση μεταξύ του Ειδικού Διαβαθμιδικού Συνδέσμου Νομού Αττικής και του Δήμου Μοσχάτου Ταύρου με αντικείμενο «Δράσεις χωριστής συλλογής και διαχείρισης βιοαποβλήτων και ανακυκλώσιμων στους δήμους της Περιφέρειας Αττικής</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Σύμβαση με αρ. 997/20-01-2021 με τίτλο «Σύμβαση Παροχής Υπηρεσιών Συμβούλου Υποστήριξης για την Επικαιροποίηση του Τοπικού Σχεδίου Διαχείρισης Στερεών Αποβλήτων » (ολοκληρώθηκε το 1 παραδοτέο).</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Σύμβαση με αρ. 10/2021 με τίτλο «Γωνίες Ανακύκλωσης και Εξοπλισμός Διακριτής Συλλογής στον Δήμο Μοσχάτου Ταύρου»</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Σύμβαση με αρ. 8360/28-5-2021 με τίτλο «προμήθεια για την αισθητική, λειτουργική και περιβαλλοντική αναβάθμιση κοινόχρηστων χώρων μέσω της ανάπτυξης συστήματος υπόγειας αποθήκευσης &amp; αποκομιδής των δημοτικών απορριμμάτων» (ΥΠΟΓΕΙΟΙ ΚΑΔΟΙ)</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Οι συμβάσεις προμήθειας 9 οχημάτων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Καθώς επίσης και 35 ακόμα συμβάσεις που αφορούν προμήθειες και υπηρεσίες, απαραίτητες για</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την λειτουργία των Τμημάτων της Δ/νσης.</a:t>
            </a:r>
            <a:endParaRPr sz="1400">
              <a:solidFill>
                <a:schemeClr val="accent6"/>
              </a:solidFill>
            </a:endParaRPr>
          </a:p>
        </p:txBody>
      </p:sp>
      <p:pic>
        <p:nvPicPr>
          <p:cNvPr id="391" name="Google Shape;391;p56"/>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392" name="Google Shape;392;p56"/>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57"/>
          <p:cNvSpPr txBox="1">
            <a:spLocks noGrp="1"/>
          </p:cNvSpPr>
          <p:nvPr>
            <p:ph type="title"/>
          </p:nvPr>
        </p:nvSpPr>
        <p:spPr>
          <a:xfrm>
            <a:off x="311700" y="208200"/>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Αναλυτικά </a:t>
            </a:r>
            <a:endParaRPr sz="2500"/>
          </a:p>
        </p:txBody>
      </p:sp>
      <p:sp>
        <p:nvSpPr>
          <p:cNvPr id="398" name="Google Shape;398;p57"/>
          <p:cNvSpPr txBox="1">
            <a:spLocks noGrp="1"/>
          </p:cNvSpPr>
          <p:nvPr>
            <p:ph type="body" idx="1"/>
          </p:nvPr>
        </p:nvSpPr>
        <p:spPr>
          <a:xfrm>
            <a:off x="311700" y="778500"/>
            <a:ext cx="8520600" cy="36813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None/>
            </a:pPr>
            <a:r>
              <a:rPr lang="en" sz="1400" b="1">
                <a:solidFill>
                  <a:schemeClr val="accent6"/>
                </a:solidFill>
              </a:rPr>
              <a:t>Β΄ ΕΝΤΑΞΗ ΣΕ ΠΡΟΓΡΑΜΜΑΤΑ</a:t>
            </a:r>
            <a:endParaRPr sz="1400" b="1">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Στο πλαίσιο υλοποίησης του επικαιροποιημένου Τοπικού Σχεδίου Διαχείρισης Αποβλήτων του Δήμου Μοσχάτου Ταύρου προέβη στις απαιτούμενες ενέργειες για υποβολή πρότασης χρηματοδότησης της πράξης με τίτλο «Χωριστή Συλλογή Βιοαποβλήτων , Γωνιές Ανακύκλωσης και Σταθμοί Μεταφόρτωσης Απορριμμάτων» Στην Πρόσκληση ΑΤ04 ( Αρ. πρωτ. 18214/29-09-2020) στο Πρόγραμμα Ανάπτυξης και Αλληλεγγύης για την Τοπική Αυτοδιοίκηση « Αντώνης Τρίτσης», Άξονα Προτεραιότητας «ΠΕΡΙΒΑΛΛΟΝ». Η εν λόγω Πράξη αποτελείται από (3) υποέργα:</a:t>
            </a:r>
            <a:endParaRPr sz="1400">
              <a:solidFill>
                <a:schemeClr val="accent6"/>
              </a:solidFill>
            </a:endParaRPr>
          </a:p>
          <a:p>
            <a:pPr marL="914400" lvl="0" indent="0" algn="l" rtl="0">
              <a:lnSpc>
                <a:spcPct val="100000"/>
              </a:lnSpc>
              <a:spcBef>
                <a:spcPts val="0"/>
              </a:spcBef>
              <a:spcAft>
                <a:spcPts val="0"/>
              </a:spcAft>
              <a:buNone/>
            </a:pPr>
            <a:r>
              <a:rPr lang="en" sz="1400">
                <a:solidFill>
                  <a:schemeClr val="accent6"/>
                </a:solidFill>
              </a:rPr>
              <a:t>- Υποέργο 1: Δράσεις Διαλογής στην Πηγή (Χωριστής Συλλογής Βιοαποβλήτων στον Δήμο</a:t>
            </a:r>
            <a:endParaRPr sz="1400">
              <a:solidFill>
                <a:schemeClr val="accent6"/>
              </a:solidFill>
            </a:endParaRPr>
          </a:p>
          <a:p>
            <a:pPr marL="914400" lvl="0" indent="0" algn="l" rtl="0">
              <a:lnSpc>
                <a:spcPct val="100000"/>
              </a:lnSpc>
              <a:spcBef>
                <a:spcPts val="0"/>
              </a:spcBef>
              <a:spcAft>
                <a:spcPts val="0"/>
              </a:spcAft>
              <a:buNone/>
            </a:pPr>
            <a:r>
              <a:rPr lang="en" sz="1400">
                <a:solidFill>
                  <a:schemeClr val="accent6"/>
                </a:solidFill>
              </a:rPr>
              <a:t>Μοσχάτου Ταύρου)</a:t>
            </a:r>
            <a:endParaRPr sz="1400">
              <a:solidFill>
                <a:schemeClr val="accent6"/>
              </a:solidFill>
            </a:endParaRPr>
          </a:p>
          <a:p>
            <a:pPr marL="914400" lvl="0" indent="0" algn="l" rtl="0">
              <a:lnSpc>
                <a:spcPct val="100000"/>
              </a:lnSpc>
              <a:spcBef>
                <a:spcPts val="0"/>
              </a:spcBef>
              <a:spcAft>
                <a:spcPts val="0"/>
              </a:spcAft>
              <a:buNone/>
            </a:pPr>
            <a:r>
              <a:rPr lang="en" sz="1400">
                <a:solidFill>
                  <a:schemeClr val="accent6"/>
                </a:solidFill>
              </a:rPr>
              <a:t>- Υποέργο 2: Δημιουργία Γωνιών Ανακύκλωσης στον Δήμο Μοσχάτου Ταύρου</a:t>
            </a:r>
            <a:endParaRPr sz="1400">
              <a:solidFill>
                <a:schemeClr val="accent6"/>
              </a:solidFill>
            </a:endParaRPr>
          </a:p>
          <a:p>
            <a:pPr marL="914400" lvl="0" indent="0" algn="l" rtl="0">
              <a:lnSpc>
                <a:spcPct val="100000"/>
              </a:lnSpc>
              <a:spcBef>
                <a:spcPts val="0"/>
              </a:spcBef>
              <a:spcAft>
                <a:spcPts val="0"/>
              </a:spcAft>
              <a:buNone/>
            </a:pPr>
            <a:r>
              <a:rPr lang="en" sz="1400">
                <a:solidFill>
                  <a:schemeClr val="accent6"/>
                </a:solidFill>
              </a:rPr>
              <a:t>- Υποέργο 3: Δράσεις – Ενημέρωσης – πληροφόρησης – ευαισθητοποίησης στον Δήμο Μοσχάτου Ταύρου.</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Από πόρους του Προγράμματος ΦΙΛΟΔΗΜΟΣ ΙΙ, Στον Άξονα Προτεραιότητας «Η τοπική ανάπτυξη και η προστασία του Περιβάλλοντος » με τίτλο «Προμήθεια απορριμματοφόρων και λοιπών οχημάτων αποκομιδής και μεταφοράς απορριμμάτων και ανακυκλώσιμων υλικών » εξασφαλίσαμε την επιχορήγηση ποσού 150.000,00€ για αγορά απορριμματοφόρου.</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Από πόρους του Προγράμματος ΦΙΛΟΔΗΜΟΣ ΙΙ, Στον Άξονα Προτεραιότητας «Η τοπική ανάπτυξη και η προστασία του Περιβάλλοντος » με τίτλο «Προμήθεια απορριμματοφόρων οχημάτων και μηχανημάτων έργου ή και συνοδευτικού εξοπλισμού » εξασφαλίσαμε την επιχορήγηση ποσού 150.000,00€ για αγορά Τριαξονικού Ανατρεπόμενου Φορτηγού Μ.Φ. 26tn με Γερανό και Αρπάγη.</a:t>
            </a:r>
            <a:endParaRPr sz="1400">
              <a:solidFill>
                <a:schemeClr val="accent6"/>
              </a:solidFill>
            </a:endParaRPr>
          </a:p>
        </p:txBody>
      </p:sp>
      <p:pic>
        <p:nvPicPr>
          <p:cNvPr id="399" name="Google Shape;399;p57"/>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00" name="Google Shape;400;p57"/>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58"/>
          <p:cNvSpPr txBox="1">
            <a:spLocks noGrp="1"/>
          </p:cNvSpPr>
          <p:nvPr>
            <p:ph type="title"/>
          </p:nvPr>
        </p:nvSpPr>
        <p:spPr>
          <a:xfrm>
            <a:off x="311700" y="151575"/>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Αναλυτικά </a:t>
            </a:r>
            <a:endParaRPr sz="2500"/>
          </a:p>
        </p:txBody>
      </p:sp>
      <p:sp>
        <p:nvSpPr>
          <p:cNvPr id="406" name="Google Shape;406;p58"/>
          <p:cNvSpPr txBox="1">
            <a:spLocks noGrp="1"/>
          </p:cNvSpPr>
          <p:nvPr>
            <p:ph type="body" idx="1"/>
          </p:nvPr>
        </p:nvSpPr>
        <p:spPr>
          <a:xfrm>
            <a:off x="311700" y="732075"/>
            <a:ext cx="8520600" cy="40395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fontScale="85000" lnSpcReduction="10000"/>
          </a:bodyPr>
          <a:lstStyle/>
          <a:p>
            <a:pPr marL="0" lvl="0" indent="0" algn="l" rtl="0">
              <a:lnSpc>
                <a:spcPct val="100000"/>
              </a:lnSpc>
              <a:spcBef>
                <a:spcPts val="0"/>
              </a:spcBef>
              <a:spcAft>
                <a:spcPts val="0"/>
              </a:spcAft>
              <a:buNone/>
            </a:pPr>
            <a:r>
              <a:rPr lang="en" sz="1400" b="1">
                <a:solidFill>
                  <a:schemeClr val="accent6"/>
                </a:solidFill>
              </a:rPr>
              <a:t>Γ΄ ΕΞΟΠΛΙΣΜΟΣ</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Συνέπεια συντονισμένων ενεργειών ολοκληρώσαμε την προμήθεια για μεγάλο μέρος της ανανέωσης του στόλου των οχημάτων της Υπηρεσίας μας.</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Έγινε η σύμβαση και η παραλαβή των κάτωθι οχημάτων και μηχανημάτων:</a:t>
            </a:r>
            <a:endParaRPr sz="1400">
              <a:solidFill>
                <a:schemeClr val="accent6"/>
              </a:solidFill>
            </a:endParaRPr>
          </a:p>
          <a:p>
            <a:pPr marL="457200" lvl="0" indent="0" algn="l" rtl="0">
              <a:lnSpc>
                <a:spcPct val="100000"/>
              </a:lnSpc>
              <a:spcBef>
                <a:spcPts val="0"/>
              </a:spcBef>
              <a:spcAft>
                <a:spcPts val="0"/>
              </a:spcAft>
              <a:buNone/>
            </a:pPr>
            <a:r>
              <a:rPr lang="en" sz="1400">
                <a:solidFill>
                  <a:schemeClr val="accent6"/>
                </a:solidFill>
              </a:rPr>
              <a:t>1 ΑΠΟΡΡΙΜΜΑΤΟΦΟΡΟ ΠΡΕΣΑ 16 κ.μ.(ΠΡΟΓΡΑΜΜΑ ΦΙΛΟΔΗΜΟΣ ΙΙ)</a:t>
            </a:r>
            <a:endParaRPr sz="1400">
              <a:solidFill>
                <a:schemeClr val="accent6"/>
              </a:solidFill>
            </a:endParaRPr>
          </a:p>
          <a:p>
            <a:pPr marL="457200" lvl="0" indent="0" algn="l" rtl="0">
              <a:lnSpc>
                <a:spcPct val="100000"/>
              </a:lnSpc>
              <a:spcBef>
                <a:spcPts val="0"/>
              </a:spcBef>
              <a:spcAft>
                <a:spcPts val="0"/>
              </a:spcAft>
              <a:buNone/>
            </a:pPr>
            <a:r>
              <a:rPr lang="en" sz="1400">
                <a:solidFill>
                  <a:schemeClr val="accent6"/>
                </a:solidFill>
              </a:rPr>
              <a:t>1 ΑΣΤΙΚΟ ΛΕΩΦΟΡΕΙΟ</a:t>
            </a:r>
            <a:endParaRPr sz="1400">
              <a:solidFill>
                <a:schemeClr val="accent6"/>
              </a:solidFill>
            </a:endParaRPr>
          </a:p>
          <a:p>
            <a:pPr marL="457200" lvl="0" indent="0" algn="l" rtl="0">
              <a:lnSpc>
                <a:spcPct val="100000"/>
              </a:lnSpc>
              <a:spcBef>
                <a:spcPts val="0"/>
              </a:spcBef>
              <a:spcAft>
                <a:spcPts val="0"/>
              </a:spcAft>
              <a:buNone/>
            </a:pPr>
            <a:r>
              <a:rPr lang="en" sz="1400">
                <a:solidFill>
                  <a:schemeClr val="accent6"/>
                </a:solidFill>
              </a:rPr>
              <a:t>3 ΗΜΙΦΟΡΤΗΓΑ ΑΝΟΙΚΤΟΥ ΤΥΠΟΥ (PICK-UP)</a:t>
            </a:r>
            <a:endParaRPr sz="1400">
              <a:solidFill>
                <a:schemeClr val="accent6"/>
              </a:solidFill>
            </a:endParaRPr>
          </a:p>
          <a:p>
            <a:pPr marL="457200" lvl="0" indent="0" algn="l" rtl="0">
              <a:lnSpc>
                <a:spcPct val="100000"/>
              </a:lnSpc>
              <a:spcBef>
                <a:spcPts val="0"/>
              </a:spcBef>
              <a:spcAft>
                <a:spcPts val="0"/>
              </a:spcAft>
              <a:buNone/>
            </a:pPr>
            <a:r>
              <a:rPr lang="en" sz="1400">
                <a:solidFill>
                  <a:schemeClr val="accent6"/>
                </a:solidFill>
              </a:rPr>
              <a:t>1 ΕΠΙΒΑΤΙΚΟ ΑΥΤΟΚΙΝΗΤΟ</a:t>
            </a:r>
            <a:endParaRPr sz="1400">
              <a:solidFill>
                <a:schemeClr val="accent6"/>
              </a:solidFill>
            </a:endParaRPr>
          </a:p>
          <a:p>
            <a:pPr marL="457200" lvl="0" indent="0" algn="l" rtl="0">
              <a:lnSpc>
                <a:spcPct val="100000"/>
              </a:lnSpc>
              <a:spcBef>
                <a:spcPts val="0"/>
              </a:spcBef>
              <a:spcAft>
                <a:spcPts val="0"/>
              </a:spcAft>
              <a:buNone/>
            </a:pPr>
            <a:r>
              <a:rPr lang="en" sz="1400">
                <a:solidFill>
                  <a:schemeClr val="accent6"/>
                </a:solidFill>
              </a:rPr>
              <a:t>3 ΔΙΚΥΚΛΑ</a:t>
            </a:r>
            <a:endParaRPr sz="1400">
              <a:solidFill>
                <a:schemeClr val="accent6"/>
              </a:solidFill>
            </a:endParaRPr>
          </a:p>
          <a:p>
            <a:pPr marL="0" lvl="0" indent="0" algn="l" rtl="0">
              <a:lnSpc>
                <a:spcPct val="100000"/>
              </a:lnSpc>
              <a:spcBef>
                <a:spcPts val="0"/>
              </a:spcBef>
              <a:spcAft>
                <a:spcPts val="0"/>
              </a:spcAft>
              <a:buNone/>
            </a:pPr>
            <a:endParaRPr sz="1400">
              <a:solidFill>
                <a:schemeClr val="accent6"/>
              </a:solidFill>
            </a:endParaRPr>
          </a:p>
          <a:p>
            <a:pPr marL="0" lvl="0" indent="0" algn="l" rtl="0">
              <a:lnSpc>
                <a:spcPct val="100000"/>
              </a:lnSpc>
              <a:spcBef>
                <a:spcPts val="0"/>
              </a:spcBef>
              <a:spcAft>
                <a:spcPts val="0"/>
              </a:spcAft>
              <a:buNone/>
            </a:pPr>
            <a:r>
              <a:rPr lang="en" sz="1400" b="1">
                <a:solidFill>
                  <a:schemeClr val="accent6"/>
                </a:solidFill>
              </a:rPr>
              <a:t>Η Δ/νση επιπλέον ασχολήθηκε με:</a:t>
            </a:r>
            <a:endParaRPr sz="1400" b="1">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Την κατάρτιση προϋπολογισμού οικονομικού έτους 2022</a:t>
            </a:r>
            <a:endParaRPr sz="1400">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Σύνταξη έκθεσης πεπραγμένων έτους 2020</a:t>
            </a:r>
            <a:endParaRPr sz="1400">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Συνέχεια του Προγράμματος Κομποστοποίησης</a:t>
            </a:r>
            <a:endParaRPr sz="1400">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Συνέχεια της σύμβασης με την εταιρεία ¨ΑΝΑΚΥΚΛΩΣΗ ΣΥΣΚΕΥΩΝ Α.Ε. ¨ για την εφαρμογή ολοκληρωμένου προγράμματος εναλλακτικής διαχείρισης των απόβλητων ειδών ηλεκτρικού και ηλεκτρονικού εξοπλισμού</a:t>
            </a:r>
            <a:endParaRPr sz="1400">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Συνέχεια της σύμβασης με την εταιρεία Φωτοκύκλωση για περισυλλογή και ανακύκλωση φωτιστικών μικροσυσκευών και καμένων λαμπτήρων</a:t>
            </a:r>
            <a:endParaRPr sz="1400">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Συνέχεια της Σύμβασης για την Οργάνωση Ολοκληρωμένου Συστήματος Εναλλακτικής Διαχείρισης Συσκευασιών</a:t>
            </a:r>
            <a:endParaRPr sz="1400">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Στην σύνταξη όλων των μελετών των απαιτούμενων για την λειτουργία του μηχανολογικού εξοπλισμού, όλων των εργαλείων και αναλωσίμων που απαιτούνται για την λειτουργία της Διεύθυνσης, καθώς και Υπηρεσιών .</a:t>
            </a:r>
            <a:endParaRPr sz="1400">
              <a:solidFill>
                <a:schemeClr val="accent6"/>
              </a:solidFill>
            </a:endParaRPr>
          </a:p>
          <a:p>
            <a:pPr marL="457200" lvl="0" indent="-304165" algn="l" rtl="0">
              <a:lnSpc>
                <a:spcPct val="100000"/>
              </a:lnSpc>
              <a:spcBef>
                <a:spcPts val="0"/>
              </a:spcBef>
              <a:spcAft>
                <a:spcPts val="0"/>
              </a:spcAft>
              <a:buClr>
                <a:schemeClr val="accent6"/>
              </a:buClr>
              <a:buSzPct val="100000"/>
              <a:buChar char="-"/>
            </a:pPr>
            <a:r>
              <a:rPr lang="en" sz="1400">
                <a:solidFill>
                  <a:schemeClr val="accent6"/>
                </a:solidFill>
              </a:rPr>
              <a:t>Μετείχε σε Επιτροπές Διενέργειας και Αξιολόγησης ανοικτών ηλεκτρονικών διαγωνισμών (άνω των ορίων- διεθνής) , (κάτω των ορίων) και συνοπτικών Διαγωνισμών για ανάθεση προμηθειών και εργασιών.</a:t>
            </a:r>
            <a:endParaRPr sz="1400">
              <a:solidFill>
                <a:schemeClr val="accent6"/>
              </a:solidFill>
            </a:endParaRPr>
          </a:p>
        </p:txBody>
      </p:sp>
      <p:pic>
        <p:nvPicPr>
          <p:cNvPr id="407" name="Google Shape;407;p58"/>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08" name="Google Shape;408;p58"/>
          <p:cNvSpPr txBox="1"/>
          <p:nvPr/>
        </p:nvSpPr>
        <p:spPr>
          <a:xfrm>
            <a:off x="5998200" y="47715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59"/>
          <p:cNvSpPr txBox="1">
            <a:spLocks noGrp="1"/>
          </p:cNvSpPr>
          <p:nvPr>
            <p:ph type="title"/>
          </p:nvPr>
        </p:nvSpPr>
        <p:spPr>
          <a:xfrm>
            <a:off x="145775" y="88750"/>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ΑΝΑΦΟΡΙΚΟ ΕΡΓΟ ΤΜΗΜΑΤΩΝ ΤΗΣ ΔΙΕΥΘΥΝΣΗΣ </a:t>
            </a:r>
            <a:endParaRPr sz="2500"/>
          </a:p>
        </p:txBody>
      </p:sp>
      <p:sp>
        <p:nvSpPr>
          <p:cNvPr id="414" name="Google Shape;414;p59"/>
          <p:cNvSpPr txBox="1">
            <a:spLocks noGrp="1"/>
          </p:cNvSpPr>
          <p:nvPr>
            <p:ph type="body" idx="1"/>
          </p:nvPr>
        </p:nvSpPr>
        <p:spPr>
          <a:xfrm>
            <a:off x="205525" y="669250"/>
            <a:ext cx="8520600" cy="40827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fontScale="85000" lnSpcReduction="20000"/>
          </a:bodyPr>
          <a:lstStyle/>
          <a:p>
            <a:pPr marL="0" lvl="0" indent="0" algn="l" rtl="0">
              <a:lnSpc>
                <a:spcPct val="100000"/>
              </a:lnSpc>
              <a:spcBef>
                <a:spcPts val="0"/>
              </a:spcBef>
              <a:spcAft>
                <a:spcPts val="0"/>
              </a:spcAft>
              <a:buNone/>
            </a:pPr>
            <a:r>
              <a:rPr lang="en" sz="1400" b="1">
                <a:solidFill>
                  <a:schemeClr val="accent6"/>
                </a:solidFill>
              </a:rPr>
              <a:t>Α΄ ΤΜΗΜΑ ΠΕΡΙΒΑΛΛΟΝΤΙΚΟΥ ΚΑΙ ΕΠΙΧΕΙΡΗΣΙΑΚΟΥ ΣΧΕΔΙΑΣΜΟΥ</a:t>
            </a:r>
            <a:br>
              <a:rPr lang="en" sz="1400" b="1">
                <a:solidFill>
                  <a:schemeClr val="accent6"/>
                </a:solidFill>
              </a:rPr>
            </a:br>
            <a:br>
              <a:rPr lang="en" sz="1400" b="1">
                <a:solidFill>
                  <a:schemeClr val="accent6"/>
                </a:solidFill>
              </a:rPr>
            </a:br>
            <a:r>
              <a:rPr lang="en" sz="1400">
                <a:solidFill>
                  <a:schemeClr val="accent6"/>
                </a:solidFill>
              </a:rPr>
              <a:t>- Το Τμήμα Περιβαλλοντικού και Επιχειρησιακού Σχεδιασμού συνέταξε για τις ανάγκες όλων των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Τμημάτων της Διεύθυνσης ή και άλλων Διευθύνσεων μελέτες, συνολικού προϋπολογισμού </a:t>
            </a:r>
            <a:r>
              <a:rPr lang="en" sz="1400" b="1">
                <a:solidFill>
                  <a:schemeClr val="accent6"/>
                </a:solidFill>
              </a:rPr>
              <a:t>1.200.374,87 ευρώ.</a:t>
            </a:r>
            <a:br>
              <a:rPr lang="en" sz="1400">
                <a:solidFill>
                  <a:schemeClr val="accent6"/>
                </a:solidFill>
              </a:rPr>
            </a:br>
            <a:r>
              <a:rPr lang="en" sz="1400">
                <a:solidFill>
                  <a:schemeClr val="accent6"/>
                </a:solidFill>
              </a:rPr>
              <a:t>- Μετείχε στο σύνολο των επιτροπών διεξαγωγής – αξιολόγησης διεθνών κλπ. διαγωνισμών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για την Διεύθυνση.</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 Συνέταξε τις εισηγήσεις θεμάτων προς Οικονομική Επιτροπή, Δημοτικό Συμβούλιο για λήψη</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αποφάσεων.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 Συνέταξε τις Προγραμματικές Συμβάσεις</a:t>
            </a:r>
            <a:endParaRPr sz="1400">
              <a:solidFill>
                <a:schemeClr val="accent6"/>
              </a:solidFill>
            </a:endParaRPr>
          </a:p>
          <a:p>
            <a:pPr marL="0" lvl="0" indent="0" algn="l" rtl="0">
              <a:lnSpc>
                <a:spcPct val="100000"/>
              </a:lnSpc>
              <a:spcBef>
                <a:spcPts val="0"/>
              </a:spcBef>
              <a:spcAft>
                <a:spcPts val="0"/>
              </a:spcAft>
              <a:buNone/>
            </a:pPr>
            <a:endParaRPr sz="1400">
              <a:solidFill>
                <a:schemeClr val="accent6"/>
              </a:solidFill>
            </a:endParaRPr>
          </a:p>
          <a:p>
            <a:pPr marL="0" lvl="0" indent="0" algn="l" rtl="0">
              <a:lnSpc>
                <a:spcPct val="100000"/>
              </a:lnSpc>
              <a:spcBef>
                <a:spcPts val="0"/>
              </a:spcBef>
              <a:spcAft>
                <a:spcPts val="0"/>
              </a:spcAft>
              <a:buNone/>
            </a:pPr>
            <a:r>
              <a:rPr lang="en" sz="1400" b="1">
                <a:solidFill>
                  <a:schemeClr val="accent6"/>
                </a:solidFill>
              </a:rPr>
              <a:t>Β΄ ΤΜΗΜΑ ΔΙΑΧΕΙΡΙΣΗΣ ΚΙΝΗΣΗΣ ΟΧΗΜΑΤΩΝ ΚΑΙ ΔΗΜΟΤΙΚΗΣ ΣΥΓΚΟΙΝΩΝΙΑΣ</a:t>
            </a:r>
            <a:br>
              <a:rPr lang="en" sz="1400" b="1">
                <a:solidFill>
                  <a:schemeClr val="accent6"/>
                </a:solidFill>
              </a:rPr>
            </a:br>
            <a:br>
              <a:rPr lang="en" sz="1400" b="1">
                <a:solidFill>
                  <a:schemeClr val="accent6"/>
                </a:solidFill>
              </a:rPr>
            </a:br>
            <a:r>
              <a:rPr lang="en" sz="1400">
                <a:solidFill>
                  <a:schemeClr val="accent6"/>
                </a:solidFill>
              </a:rPr>
              <a:t>1. </a:t>
            </a:r>
            <a:r>
              <a:rPr lang="en" sz="1400" u="sng">
                <a:solidFill>
                  <a:schemeClr val="accent6"/>
                </a:solidFill>
              </a:rPr>
              <a:t>ΔΗΜΟΤΙΚΗ ΣΥΓΚΟΙΝΩΝΙΑ</a:t>
            </a:r>
            <a:br>
              <a:rPr lang="en" sz="1400" u="sng">
                <a:solidFill>
                  <a:schemeClr val="accent6"/>
                </a:solidFill>
              </a:rPr>
            </a:br>
            <a:endParaRPr sz="1400" u="sng">
              <a:solidFill>
                <a:schemeClr val="accent6"/>
              </a:solidFill>
            </a:endParaRPr>
          </a:p>
          <a:p>
            <a:pPr marL="0" lvl="0" indent="0" algn="l" rtl="0">
              <a:lnSpc>
                <a:spcPct val="100000"/>
              </a:lnSpc>
              <a:spcBef>
                <a:spcPts val="0"/>
              </a:spcBef>
              <a:spcAft>
                <a:spcPts val="0"/>
              </a:spcAft>
              <a:buNone/>
            </a:pPr>
            <a:r>
              <a:rPr lang="en" sz="1400">
                <a:solidFill>
                  <a:schemeClr val="accent6"/>
                </a:solidFill>
              </a:rPr>
              <a:t>Το τμήμα Κίνησης Οχημάτων και Δημοτικής Συγκοινωνίας επιμελήθηκε σε καθημερινή βάση τον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προγραμματισμό των δρομολόγιων των Λεωφορείων που εξυπηρετούν τις ανάγκες μετακίνησης των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πολιτών</a:t>
            </a:r>
            <a:endParaRPr sz="1400">
              <a:solidFill>
                <a:schemeClr val="accent6"/>
              </a:solidFill>
            </a:endParaRPr>
          </a:p>
          <a:p>
            <a:pPr marL="0" lvl="0" indent="0" algn="l" rtl="0">
              <a:lnSpc>
                <a:spcPct val="100000"/>
              </a:lnSpc>
              <a:spcBef>
                <a:spcPts val="0"/>
              </a:spcBef>
              <a:spcAft>
                <a:spcPts val="0"/>
              </a:spcAft>
              <a:buNone/>
            </a:pP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2. </a:t>
            </a:r>
            <a:r>
              <a:rPr lang="en" sz="1400" u="sng">
                <a:solidFill>
                  <a:schemeClr val="accent6"/>
                </a:solidFill>
              </a:rPr>
              <a:t>ΚΙΝΗΣΗ ΟΧΗΜΑΤΩΝ</a:t>
            </a:r>
            <a:endParaRPr sz="1400" u="sng">
              <a:solidFill>
                <a:schemeClr val="accent6"/>
              </a:solidFill>
            </a:endParaRPr>
          </a:p>
          <a:p>
            <a:pPr marL="0" lvl="0" indent="0" algn="l" rtl="0">
              <a:lnSpc>
                <a:spcPct val="100000"/>
              </a:lnSpc>
              <a:spcBef>
                <a:spcPts val="0"/>
              </a:spcBef>
              <a:spcAft>
                <a:spcPts val="0"/>
              </a:spcAft>
              <a:buNone/>
            </a:pP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Α) Για την συλλογή μεταφορά και απόρριψη των αστικών απορριμμάτων εκτελέστηκαν </a:t>
            </a:r>
            <a:r>
              <a:rPr lang="en" sz="1400" b="1">
                <a:solidFill>
                  <a:schemeClr val="accent6"/>
                </a:solidFill>
              </a:rPr>
              <a:t>1.065 δρομολόγια</a:t>
            </a:r>
            <a:r>
              <a:rPr lang="en" sz="1400">
                <a:solidFill>
                  <a:schemeClr val="accent6"/>
                </a:solidFill>
              </a:rPr>
              <a:t> προς ΣΜΑ ΣΧΙΣΤΟΥ</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Β) Για την συλλογή μεταφορά και απόρριψη των αστικών απορριμμάτων εκτελέστηκαν </a:t>
            </a:r>
            <a:r>
              <a:rPr lang="en" sz="1400" b="1">
                <a:solidFill>
                  <a:schemeClr val="accent6"/>
                </a:solidFill>
              </a:rPr>
              <a:t>1.434 δρομολόγια</a:t>
            </a:r>
            <a:r>
              <a:rPr lang="en" sz="1400">
                <a:solidFill>
                  <a:schemeClr val="accent6"/>
                </a:solidFill>
              </a:rPr>
              <a:t> προς ΧΥΤΑ Α. ΛΙΟΣΙΩΝ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Γ) Για την συλλογή μεταφορά και απόρριψη των ανακυκλώσιμων απορριμμάτων (ΜΠΛΕ ΚΑΔΟΙ) εκτελέστηκαν </a:t>
            </a:r>
            <a:r>
              <a:rPr lang="en" sz="1400" b="1">
                <a:solidFill>
                  <a:schemeClr val="accent6"/>
                </a:solidFill>
              </a:rPr>
              <a:t>541 δρομολόγια</a:t>
            </a:r>
            <a:r>
              <a:rPr lang="en" sz="1400">
                <a:solidFill>
                  <a:schemeClr val="accent6"/>
                </a:solidFill>
              </a:rPr>
              <a:t> προς ΚΔΑΥ ΕΛΕΥΣΙΝΑΣ</a:t>
            </a:r>
            <a:endParaRPr sz="1400">
              <a:solidFill>
                <a:schemeClr val="accent6"/>
              </a:solidFill>
            </a:endParaRPr>
          </a:p>
        </p:txBody>
      </p:sp>
      <p:pic>
        <p:nvPicPr>
          <p:cNvPr id="415" name="Google Shape;415;p59"/>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16" name="Google Shape;416;p59"/>
          <p:cNvSpPr txBox="1"/>
          <p:nvPr/>
        </p:nvSpPr>
        <p:spPr>
          <a:xfrm>
            <a:off x="6004850" y="475195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60"/>
          <p:cNvSpPr txBox="1">
            <a:spLocks noGrp="1"/>
          </p:cNvSpPr>
          <p:nvPr>
            <p:ph type="title"/>
          </p:nvPr>
        </p:nvSpPr>
        <p:spPr>
          <a:xfrm>
            <a:off x="125850" y="36538"/>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ΑΝΑΦΟΡΙΚΟ ΕΡΓΟ ΤΜΗΜΑΤΩΝ ΤΗΣ ΔΙΕΥΘΥΝΣΗΣ </a:t>
            </a:r>
            <a:endParaRPr sz="2500"/>
          </a:p>
        </p:txBody>
      </p:sp>
      <p:sp>
        <p:nvSpPr>
          <p:cNvPr id="422" name="Google Shape;422;p60"/>
          <p:cNvSpPr txBox="1">
            <a:spLocks noGrp="1"/>
          </p:cNvSpPr>
          <p:nvPr>
            <p:ph type="body" idx="1"/>
          </p:nvPr>
        </p:nvSpPr>
        <p:spPr>
          <a:xfrm>
            <a:off x="192250" y="549800"/>
            <a:ext cx="8520600" cy="42885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0" lvl="0" indent="0" algn="l" rtl="0">
              <a:lnSpc>
                <a:spcPct val="100000"/>
              </a:lnSpc>
              <a:spcBef>
                <a:spcPts val="0"/>
              </a:spcBef>
              <a:spcAft>
                <a:spcPts val="0"/>
              </a:spcAft>
              <a:buNone/>
            </a:pPr>
            <a:r>
              <a:rPr lang="en" sz="1400" b="1">
                <a:solidFill>
                  <a:schemeClr val="accent6"/>
                </a:solidFill>
              </a:rPr>
              <a:t>Γ΄ ΤΜΗΜΑ ΣΥΝΤΗΡΗΣΗΣ ΟΧΗΜΑΤΩΝ ΚΑΙ ΛΟΙΠΟΥ ΜΗΧΑΝΟΛΟΓΙΚΟΥ ΕΞΟΠΛΙΣΜΟΥ</a:t>
            </a:r>
            <a:br>
              <a:rPr lang="en" sz="1400" b="1">
                <a:solidFill>
                  <a:schemeClr val="accent6"/>
                </a:solidFill>
              </a:rPr>
            </a:br>
            <a:r>
              <a:rPr lang="en" sz="1400">
                <a:solidFill>
                  <a:schemeClr val="accent6"/>
                </a:solidFill>
              </a:rPr>
              <a:t>1. Δέχθηκε συνολικά 392 «Εντολές» για την Τεχνικής Επιθεώρηση και Επισκευή, διαφόρων οχημάτων του Δήμου, από το αρμόδιο Τμήμα Κίνησης Οχημάτων και Δημοτικής Συγκοινωνίας.</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2. Μετά από τεχνικό έλεγχο, συνέταξε 263 «Δελτία Τεχνικής Επιθεώρησης και Επισκευής Οχημάτων». Για τις υπόλοιπες εντολές, για ποικίλους λόγους, δεν απαιτήθηκε η σύνταξη σχετικών Δελτίων.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3. Διεκπεραίωσε (επισκεύασε) τα 177 εξ αυτών, ενώ τα υπόλοιπα τα παρέπεμψε σε εξωτερικά συνεργεία μέσω της αρμόδιας Επιτροπής Επισκευής Οχημάτων.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4. Προέβη στα προβλεπόμενα από τους κατασκευαστές service (αλλαγή λαδιών, φίλτρων κλπ.), όλων σχεδόν των οχημάτων.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5. Μετείχε στην «Επιτροπή Άρσης από την Κυκλοφορία παλαιών Αυτοκινήτων» (Ατσάρος Τρύφων, Τακτικό μέλος).</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6. Μετείχε σε διάφορες επιτροπές διεξαγωγής – αξιολόγησης διαγωνισμών .</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7. Συνέταξε για λογαριασμό του Τμήματος Συντήρησης &amp;amp; Επισκευής Οχημάτων της Διεύθυνσης συνολικά οκτώ (8) μελέτες συνολικού προϋπολογισμού (1.600.655,13) ευρώ, οι οποίες αναγράφονται αναλυτικά παρακάτω.</a:t>
            </a:r>
            <a:br>
              <a:rPr lang="en" sz="1400">
                <a:solidFill>
                  <a:schemeClr val="accent6"/>
                </a:solidFill>
              </a:rPr>
            </a:br>
            <a:br>
              <a:rPr lang="en" sz="1400">
                <a:solidFill>
                  <a:schemeClr val="accent6"/>
                </a:solidFill>
              </a:rPr>
            </a:br>
            <a:r>
              <a:rPr lang="en" sz="1400">
                <a:solidFill>
                  <a:schemeClr val="accent6"/>
                </a:solidFill>
              </a:rPr>
              <a:t>ΜΕΛΕΤΗ ΓΙΑ ΑΓΟΡΑ ΚΑΙ ΣΥΝΤΗΡΗΣΗ ΜΗΧ/ΚΟΥ ΕΞΟΠ/ΜΟΥ(ΟΧΗΜΑΤΑ) ΜΕ ΧΡΗΜΑΤΟΔΟΤΙΚΗ ΜΙΣΘΩΣΗ (LEASING) ΑΞΙΑΣ: </a:t>
            </a:r>
            <a:r>
              <a:rPr lang="en" sz="1400" b="1">
                <a:solidFill>
                  <a:schemeClr val="accent6"/>
                </a:solidFill>
              </a:rPr>
              <a:t>1.520.736,00 €</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ΜΕΛΕΤΗ ΗΛΕΚΤΡΟΜΑΓΝΗΤΙΚΗΣ ΜΠΑΡΑΣ : </a:t>
            </a:r>
            <a:r>
              <a:rPr lang="en" sz="1400" b="1">
                <a:solidFill>
                  <a:schemeClr val="accent6"/>
                </a:solidFill>
              </a:rPr>
              <a:t>3.100,00 €</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ΜΕΛΕΤΗ ΚΛΙΜΑΤΙΣΤΙΚΩΝ : </a:t>
            </a:r>
            <a:r>
              <a:rPr lang="en" sz="1400" b="1">
                <a:solidFill>
                  <a:schemeClr val="accent6"/>
                </a:solidFill>
              </a:rPr>
              <a:t>3.905,75 €</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ΜΕΛΕΤΗ ΚΛΙΜΑΤΙΣΤΙΚΩΝ: </a:t>
            </a:r>
            <a:r>
              <a:rPr lang="en" sz="1400" b="1">
                <a:solidFill>
                  <a:schemeClr val="accent6"/>
                </a:solidFill>
              </a:rPr>
              <a:t>3.320,00 €</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ΜΕΛΕΤΗ ΚΛΕΙΣΤΟΥ ΚΥΚΛΩΜΑΤΟΣ : </a:t>
            </a:r>
            <a:r>
              <a:rPr lang="en" sz="1400" b="1">
                <a:solidFill>
                  <a:schemeClr val="accent6"/>
                </a:solidFill>
              </a:rPr>
              <a:t>2.802,40 €</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ΜΕΛΕΤΗ ΑΠΟΣΜΗΣΗΣ ΚΑΔΩΝ : </a:t>
            </a:r>
            <a:r>
              <a:rPr lang="en" sz="1400" b="1">
                <a:solidFill>
                  <a:schemeClr val="accent6"/>
                </a:solidFill>
              </a:rPr>
              <a:t>4.991,00 €</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ΜΕΛΕΤΗ ΣΤΕΓΑΣΤΡΟΥ ΓΙΑ ΤΗΝ ΠΡΟΦΥΛΑΞΗ ΤΩΝ ΟΧΗΜΑΤΩΝ: </a:t>
            </a:r>
            <a:r>
              <a:rPr lang="en" sz="1400" b="1">
                <a:solidFill>
                  <a:schemeClr val="accent6"/>
                </a:solidFill>
              </a:rPr>
              <a:t>36.999,98 €</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ΜΕΛΕΤΗ ΜΕΤΑΤΡΟΠΗ ΠΛΥΝΤΗΡΙΟΥ : </a:t>
            </a:r>
            <a:r>
              <a:rPr lang="en" sz="1400" b="1">
                <a:solidFill>
                  <a:schemeClr val="accent6"/>
                </a:solidFill>
              </a:rPr>
              <a:t>24.800,00 €</a:t>
            </a:r>
            <a:endParaRPr sz="1400" b="1">
              <a:solidFill>
                <a:schemeClr val="accent6"/>
              </a:solidFill>
            </a:endParaRPr>
          </a:p>
        </p:txBody>
      </p:sp>
      <p:pic>
        <p:nvPicPr>
          <p:cNvPr id="423" name="Google Shape;423;p60"/>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24" name="Google Shape;424;p60"/>
          <p:cNvSpPr txBox="1"/>
          <p:nvPr/>
        </p:nvSpPr>
        <p:spPr>
          <a:xfrm>
            <a:off x="60114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61"/>
          <p:cNvSpPr txBox="1">
            <a:spLocks noGrp="1"/>
          </p:cNvSpPr>
          <p:nvPr>
            <p:ph type="title"/>
          </p:nvPr>
        </p:nvSpPr>
        <p:spPr>
          <a:xfrm>
            <a:off x="145775" y="88750"/>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ΑΝΑΦΟΡΙΚΟ ΕΡΓΟ ΤΜΗΜΑΤΩΝ ΤΗΣ ΔΙΕΥΘΥΝΣΗΣ </a:t>
            </a:r>
            <a:endParaRPr sz="2500"/>
          </a:p>
        </p:txBody>
      </p:sp>
      <p:sp>
        <p:nvSpPr>
          <p:cNvPr id="430" name="Google Shape;430;p61"/>
          <p:cNvSpPr txBox="1">
            <a:spLocks noGrp="1"/>
          </p:cNvSpPr>
          <p:nvPr>
            <p:ph type="body" idx="1"/>
          </p:nvPr>
        </p:nvSpPr>
        <p:spPr>
          <a:xfrm>
            <a:off x="205525" y="669250"/>
            <a:ext cx="8520600" cy="18261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b="1">
                <a:solidFill>
                  <a:schemeClr val="accent6"/>
                </a:solidFill>
              </a:rPr>
              <a:t>Δ΄ ΤΜΗΜΑ ΑΠΟΚΟΜΙΔΗΣ – Ε΄ ΤΜΗΜΑ ΔΙΑΧΕΙΡΙΣΗΣ ΑΝΑΚΥΚΛΩΣΗΣ ΚΑΙ ΑΔΡΑΝΩΝ ΥΛΙΚΩΝ</a:t>
            </a:r>
            <a:br>
              <a:rPr lang="en" sz="1400" b="1">
                <a:solidFill>
                  <a:schemeClr val="accent6"/>
                </a:solidFill>
              </a:rPr>
            </a:br>
            <a:br>
              <a:rPr lang="en" sz="1400" b="1">
                <a:solidFill>
                  <a:schemeClr val="accent6"/>
                </a:solidFill>
              </a:rPr>
            </a:br>
            <a:r>
              <a:rPr lang="en" sz="1400" b="1">
                <a:solidFill>
                  <a:schemeClr val="accent6"/>
                </a:solidFill>
              </a:rPr>
              <a:t>1) ΤΜΗΜΑ ΑΠΟΚΟΜΙΔΗΣ (ΣΥΝΤΑΞΗ ΜΕΛΕΤΩΝ): </a:t>
            </a:r>
            <a:r>
              <a:rPr lang="en" sz="1400">
                <a:solidFill>
                  <a:schemeClr val="accent6"/>
                </a:solidFill>
              </a:rPr>
              <a:t>Συνέταξε για λογαριασμό του Τμήματος συνολικά 10 μελέτες συνολικού προϋπολογισμού </a:t>
            </a:r>
            <a:r>
              <a:rPr lang="en" sz="1400" b="1">
                <a:solidFill>
                  <a:schemeClr val="accent6"/>
                </a:solidFill>
              </a:rPr>
              <a:t>97.889,96 ευρώ</a:t>
            </a:r>
            <a:br>
              <a:rPr lang="en" sz="1400" b="1">
                <a:solidFill>
                  <a:schemeClr val="accent6"/>
                </a:solidFill>
              </a:rPr>
            </a:br>
            <a:r>
              <a:rPr lang="en" sz="1400" b="1">
                <a:solidFill>
                  <a:schemeClr val="accent6"/>
                </a:solidFill>
              </a:rPr>
              <a:t>2) ΑΠΟΚΟΜΙΔΗ ΑΣΤΙΚΩΝ ΟΙΚΙΑΚΩΝ ΑΠΟΡΡΙΜΜΑΤΩΝ: </a:t>
            </a:r>
            <a:r>
              <a:rPr lang="en" sz="1400">
                <a:solidFill>
                  <a:schemeClr val="accent6"/>
                </a:solidFill>
              </a:rPr>
              <a:t>Το σύνολο της αποκομιδής αστικών οικιακών απορριμμάτων έτους 2021,στις εγκαταστάσεις του ΕΔΣΝΑ (ΧΥΤΑ, ΣΜΑ, ΕΜΑ) καθώς και των στερεών οργανικών αποβλήτων από (κλάδεμα δέντρων, αποψίλωση χόρτων):</a:t>
            </a:r>
            <a:endParaRPr sz="1400">
              <a:solidFill>
                <a:schemeClr val="accent6"/>
              </a:solidFill>
            </a:endParaRPr>
          </a:p>
        </p:txBody>
      </p:sp>
      <p:pic>
        <p:nvPicPr>
          <p:cNvPr id="431" name="Google Shape;431;p61"/>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32" name="Google Shape;432;p61"/>
          <p:cNvSpPr txBox="1"/>
          <p:nvPr/>
        </p:nvSpPr>
        <p:spPr>
          <a:xfrm>
            <a:off x="6004850" y="475195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pic>
        <p:nvPicPr>
          <p:cNvPr id="433" name="Google Shape;433;p61"/>
          <p:cNvPicPr preferRelativeResize="0"/>
          <p:nvPr/>
        </p:nvPicPr>
        <p:blipFill>
          <a:blip r:embed="rId4">
            <a:alphaModFix/>
          </a:blip>
          <a:stretch>
            <a:fillRect/>
          </a:stretch>
        </p:blipFill>
        <p:spPr>
          <a:xfrm>
            <a:off x="2369749" y="2298825"/>
            <a:ext cx="4404499" cy="2672099"/>
          </a:xfrm>
          <a:prstGeom prst="rect">
            <a:avLst/>
          </a:prstGeom>
          <a:noFill/>
          <a:ln w="9525" cap="flat" cmpd="sng">
            <a:solidFill>
              <a:schemeClr val="accent6"/>
            </a:solidFill>
            <a:prstDash val="solid"/>
            <a:round/>
            <a:headEnd type="none" w="sm" len="sm"/>
            <a:tailEnd type="none" w="sm" len="sm"/>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274675" y="205750"/>
            <a:ext cx="8651700" cy="4543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008">
                <a:solidFill>
                  <a:schemeClr val="accent2"/>
                </a:solidFill>
              </a:rPr>
              <a:t>Μάλιστα, σε συνδυασμό με τη μόνιμη απειλή της Τουρκίας ενάντια στα κυριαρχικά μας δικαιώματα, διεκδικώντας μάλιστα ελληνικά νησιά με τίτλους ιδιοκτησίας από την Οθωμανική Αυτοκρατορία, προμηνύουν επικίνδυνες εντάσεις.</a:t>
            </a:r>
            <a:br>
              <a:rPr lang="en" sz="1008">
                <a:solidFill>
                  <a:schemeClr val="accent2"/>
                </a:solidFill>
              </a:rPr>
            </a:br>
            <a:br>
              <a:rPr lang="en" sz="1008">
                <a:solidFill>
                  <a:schemeClr val="accent2"/>
                </a:solidFill>
              </a:rPr>
            </a:br>
            <a:r>
              <a:rPr lang="en" sz="1008">
                <a:solidFill>
                  <a:schemeClr val="accent2"/>
                </a:solidFill>
              </a:rPr>
              <a:t>Δεν είναι μόνο οι μεγάλες δυσκολίες στο διεθνές περιβάλλον. Η κατάσταση στο </a:t>
            </a:r>
            <a:r>
              <a:rPr lang="en" sz="1008" b="1">
                <a:solidFill>
                  <a:srgbClr val="548D6F"/>
                </a:solidFill>
              </a:rPr>
              <a:t>εσωτερικό περιβάλλον της χώρας μας χαρακτηρίζεται από μία ρευστότητα</a:t>
            </a:r>
            <a:r>
              <a:rPr lang="en" sz="1008">
                <a:solidFill>
                  <a:schemeClr val="accent2"/>
                </a:solidFill>
              </a:rPr>
              <a:t> που δεν επιτρέπει καμία αισιοδοξία.</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a:solidFill>
                  <a:schemeClr val="accent2"/>
                </a:solidFill>
              </a:rPr>
              <a:t>Δεν υπάρχει </a:t>
            </a:r>
            <a:r>
              <a:rPr lang="en" sz="1008" b="1">
                <a:solidFill>
                  <a:srgbClr val="548D6F"/>
                </a:solidFill>
              </a:rPr>
              <a:t>Απόρρητη Δημοκρατία γιατί υπάρχουν θεσμοί και Σύνταγμα</a:t>
            </a:r>
            <a:r>
              <a:rPr lang="en" sz="1008">
                <a:solidFill>
                  <a:schemeClr val="accent2"/>
                </a:solidFill>
              </a:rPr>
              <a:t>.</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a:solidFill>
                  <a:schemeClr val="accent2"/>
                </a:solidFill>
              </a:rPr>
              <a:t>Επίσης, είχαμε πολλά χρόνια να δούμε σε δικαστική αίθουσα </a:t>
            </a:r>
            <a:r>
              <a:rPr lang="en" sz="1008" b="1">
                <a:solidFill>
                  <a:srgbClr val="548D6F"/>
                </a:solidFill>
              </a:rPr>
              <a:t>ναζιστικό χαιρετισμό</a:t>
            </a:r>
            <a:r>
              <a:rPr lang="en" sz="1008">
                <a:solidFill>
                  <a:schemeClr val="accent2"/>
                </a:solidFill>
              </a:rPr>
              <a:t>.</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a:solidFill>
                  <a:schemeClr val="accent2"/>
                </a:solidFill>
              </a:rPr>
              <a:t>Δυστυχώς η κατάσταση χειροτερεύει ακόμη περισσότερο στα ενδότερα των ανθρώπινων σχέσεων που μετατρέπονται σε πλήρη</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a:solidFill>
                  <a:schemeClr val="accent2"/>
                </a:solidFill>
              </a:rPr>
              <a:t>απανθρωπισμό. Τα τελευταία δύο χρόνια έχουμε </a:t>
            </a:r>
            <a:r>
              <a:rPr lang="en" sz="1008" b="1">
                <a:solidFill>
                  <a:srgbClr val="548D6F"/>
                </a:solidFill>
              </a:rPr>
              <a:t>δεκάδες γυναικοκτονίες</a:t>
            </a:r>
            <a:r>
              <a:rPr lang="en" sz="1008">
                <a:solidFill>
                  <a:schemeClr val="accent2"/>
                </a:solidFill>
              </a:rPr>
              <a:t>.</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a:solidFill>
                  <a:schemeClr val="accent2"/>
                </a:solidFill>
              </a:rPr>
              <a:t>Καθημερινά, σχεδόν, </a:t>
            </a:r>
            <a:r>
              <a:rPr lang="en" sz="1008" b="1">
                <a:solidFill>
                  <a:srgbClr val="548D6F"/>
                </a:solidFill>
              </a:rPr>
              <a:t>έχουμε νέες υποθέσεις παιδοφιλίας</a:t>
            </a:r>
            <a:r>
              <a:rPr lang="en" sz="1008">
                <a:solidFill>
                  <a:schemeClr val="accent2"/>
                </a:solidFill>
              </a:rPr>
              <a:t>.</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Οι διακρίσεις και η βία κατά των κοριτσιών σε διάφορα μέρη του κόσμου ώθησαν τον ΟΗΕ να ανακηρύξει την 11η Οκτωβρίου ως </a:t>
            </a:r>
            <a:r>
              <a:rPr lang="en" sz="1008" b="1">
                <a:solidFill>
                  <a:srgbClr val="548D6F"/>
                </a:solidFill>
              </a:rPr>
              <a:t>Διεθνή Ημέρα Κοριτσιού</a:t>
            </a:r>
            <a:r>
              <a:rPr lang="en" sz="1008">
                <a:solidFill>
                  <a:schemeClr val="accent2"/>
                </a:solidFill>
              </a:rPr>
              <a:t>. Φαίνεται, όμως, ότι οι διακηρύξεις πλέον δεν αρκούν. </a:t>
            </a:r>
            <a:r>
              <a:rPr lang="en" sz="1008" b="1">
                <a:solidFill>
                  <a:srgbClr val="548D6F"/>
                </a:solidFill>
              </a:rPr>
              <a:t>Το καπάκι έχει ανοίξει και η δυσοσμία δηλητηριάζει επικίνδυνα την κοινωνία μας</a:t>
            </a:r>
            <a:r>
              <a:rPr lang="en" sz="1008">
                <a:solidFill>
                  <a:schemeClr val="accent2"/>
                </a:solidFill>
              </a:rPr>
              <a:t>.</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Σε ένα τόσο δύσκολο εξωτερικό και εσωτερικό περιβάλλον έχουμε καταφέρει να διαμορφώσουμε μια </a:t>
            </a:r>
            <a:r>
              <a:rPr lang="en" sz="1008" b="1">
                <a:solidFill>
                  <a:srgbClr val="548D6F"/>
                </a:solidFill>
              </a:rPr>
              <a:t>συλλογική βούληση</a:t>
            </a:r>
            <a:r>
              <a:rPr lang="en" sz="1008">
                <a:solidFill>
                  <a:schemeClr val="accent2"/>
                </a:solidFill>
              </a:rPr>
              <a:t> που δεν είναι ούτε αμιγώς ιδεολογική ούτε αμιγώς πολιτική. Αυτή η συλλογική βούληση είναι βαθιά </a:t>
            </a:r>
            <a:r>
              <a:rPr lang="en" sz="1008" b="1">
                <a:solidFill>
                  <a:srgbClr val="548D6F"/>
                </a:solidFill>
              </a:rPr>
              <a:t>ανθρωποκεντρική, δηλαδή διαθέτει ισχυρή κοινωνική και πολιτισμική βάση αναφοράς</a:t>
            </a:r>
            <a:r>
              <a:rPr lang="en" sz="1008">
                <a:solidFill>
                  <a:schemeClr val="accent2"/>
                </a:solidFill>
              </a:rPr>
              <a:t>. Για εμάς η αλληλεγγύη αποτελεί στάση ζωής που μεταφράζεται σε </a:t>
            </a:r>
            <a:r>
              <a:rPr lang="en" sz="1008" b="1">
                <a:solidFill>
                  <a:srgbClr val="548D6F"/>
                </a:solidFill>
              </a:rPr>
              <a:t>κοινωνική υπευθυνότητα και αίσθημα ευθύνης</a:t>
            </a:r>
            <a:r>
              <a:rPr lang="en" sz="1008">
                <a:solidFill>
                  <a:schemeClr val="accent2"/>
                </a:solidFill>
              </a:rPr>
              <a:t> απέναντι στον κάθε συμπολίτη μας που αντιμετωπίζει προβλήματα.</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Όλες οι αρμόδιες υπηρεσίες του Δήμου με τις οδηγίες και τον συντονισμό της αιρετής διοίκησης και τη συνεισφορά των μετακλητών συμβούλων, καταφέρνουν </a:t>
            </a:r>
            <a:r>
              <a:rPr lang="en" sz="1008" b="1">
                <a:solidFill>
                  <a:srgbClr val="548D6F"/>
                </a:solidFill>
              </a:rPr>
              <a:t>να είναι συνεπείς στις θεσμικές υποχρεώσεις και στις ανάγκες των κατοίκων</a:t>
            </a:r>
            <a:r>
              <a:rPr lang="en" sz="1008">
                <a:solidFill>
                  <a:schemeClr val="accent2"/>
                </a:solidFill>
              </a:rPr>
              <a:t>.</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Ο Δήμος μας αναμφισβήτητα αποτελεί έναν </a:t>
            </a:r>
            <a:r>
              <a:rPr lang="en" sz="1008" b="1">
                <a:solidFill>
                  <a:srgbClr val="548D6F"/>
                </a:solidFill>
              </a:rPr>
              <a:t>ισχυρό οργανισμό</a:t>
            </a:r>
            <a:r>
              <a:rPr lang="en" sz="1008">
                <a:solidFill>
                  <a:schemeClr val="accent2"/>
                </a:solidFill>
              </a:rPr>
              <a:t> με στέρεο συνεκτικό ιστό, με </a:t>
            </a:r>
            <a:r>
              <a:rPr lang="en" sz="1008" b="1">
                <a:solidFill>
                  <a:srgbClr val="548D6F"/>
                </a:solidFill>
              </a:rPr>
              <a:t>σύγχρονη διοίκηση και αποτελεσματική διαχείριση</a:t>
            </a:r>
            <a:r>
              <a:rPr lang="en" sz="1008">
                <a:solidFill>
                  <a:schemeClr val="accent2"/>
                </a:solidFill>
              </a:rPr>
              <a:t>. Με τον τρόπο αυτό συνεχώς ενδυναμώνεται σε όλους τους τομείς της κοινωνικής, οικονομικής, εκπαιδευτικής, πολιτιστικής, αθλητικής και αναπτυξιακής ζωής.</a:t>
            </a:r>
            <a:endParaRPr sz="1008">
              <a:solidFill>
                <a:schemeClr val="accent2"/>
              </a:solidFill>
            </a:endParaRPr>
          </a:p>
        </p:txBody>
      </p:sp>
      <p:sp>
        <p:nvSpPr>
          <p:cNvPr id="84" name="Google Shape;84;p17"/>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62"/>
          <p:cNvSpPr txBox="1">
            <a:spLocks noGrp="1"/>
          </p:cNvSpPr>
          <p:nvPr>
            <p:ph type="title"/>
          </p:nvPr>
        </p:nvSpPr>
        <p:spPr>
          <a:xfrm>
            <a:off x="145750" y="121963"/>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ΑΝΑΦΟΡΙΚΟ ΕΡΓΟ ΤΜΗΜΑΤΩΝ ΤΗΣ ΔΙΕΥΘΥΝΣΗΣ </a:t>
            </a:r>
            <a:endParaRPr sz="2500"/>
          </a:p>
        </p:txBody>
      </p:sp>
      <p:sp>
        <p:nvSpPr>
          <p:cNvPr id="439" name="Google Shape;439;p62"/>
          <p:cNvSpPr txBox="1">
            <a:spLocks noGrp="1"/>
          </p:cNvSpPr>
          <p:nvPr>
            <p:ph type="body" idx="1"/>
          </p:nvPr>
        </p:nvSpPr>
        <p:spPr>
          <a:xfrm>
            <a:off x="218800" y="792600"/>
            <a:ext cx="8520600" cy="35583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b="1">
                <a:solidFill>
                  <a:schemeClr val="accent6"/>
                </a:solidFill>
              </a:rPr>
              <a:t>ΑΠΟΚΟΜΙΔΗ ΑΝΑΚΥΚΛΩΣΙΜΩΝ ΥΛΙΚΩΝ ( ΑΝΑΛΥΤΙΚΑ ΣΤΟΙΧΕΙΑ)</a:t>
            </a:r>
            <a:br>
              <a:rPr lang="en" sz="1400" b="1">
                <a:solidFill>
                  <a:schemeClr val="accent6"/>
                </a:solidFill>
              </a:rPr>
            </a:br>
            <a:r>
              <a:rPr lang="en" sz="1400">
                <a:solidFill>
                  <a:schemeClr val="accent6"/>
                </a:solidFill>
              </a:rPr>
              <a:t>Α) </a:t>
            </a:r>
            <a:r>
              <a:rPr lang="en" sz="1400" u="sng">
                <a:solidFill>
                  <a:schemeClr val="accent6"/>
                </a:solidFill>
              </a:rPr>
              <a:t>ΜΠΛΕ ΚΑΔΟΙ</a:t>
            </a:r>
            <a:r>
              <a:rPr lang="en" sz="1400">
                <a:solidFill>
                  <a:schemeClr val="accent6"/>
                </a:solidFill>
              </a:rPr>
              <a:t> :Από το σύνολο των 553 ενεργών μπλε κάδων, εκτελέστηκαν 541 δρομολόγια από 2</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απορριμματοφόρα και συλλέχθηκαν και μεταφέρθηκαν προς ΕΕΑΑ 2.089 τόνοι .</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Β) </a:t>
            </a:r>
            <a:r>
              <a:rPr lang="en" sz="1400" u="sng">
                <a:solidFill>
                  <a:schemeClr val="accent6"/>
                </a:solidFill>
              </a:rPr>
              <a:t>ΕΡΓΟ ΓΥΑΛΙΟΥ</a:t>
            </a:r>
            <a:r>
              <a:rPr lang="en" sz="1400">
                <a:solidFill>
                  <a:schemeClr val="accent6"/>
                </a:solidFill>
              </a:rPr>
              <a:t>: Το σύνολο αποτελεσμάτων έργου γυαλιού από 7 κώδωνες προς ΕΕΑΑ 11,21 τόνοι</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Γ) </a:t>
            </a:r>
            <a:r>
              <a:rPr lang="en" sz="1400" u="sng">
                <a:solidFill>
                  <a:schemeClr val="accent6"/>
                </a:solidFill>
              </a:rPr>
              <a:t>ΠΡΟΓΡΑΜΜΑ ΑΝΑΚΥΚΛΩΣΗΣ ΧΑΡΤΙΟΥ ΜΕ ΔΙΑΛΟΓΗ ΣΤΗΝ ΠΗΓΗ</a:t>
            </a:r>
            <a:r>
              <a:rPr lang="en" sz="1400">
                <a:solidFill>
                  <a:schemeClr val="accent6"/>
                </a:solidFill>
              </a:rPr>
              <a:t> 7,300 τόνοι</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Δ) </a:t>
            </a:r>
            <a:r>
              <a:rPr lang="en" sz="1400" u="sng">
                <a:solidFill>
                  <a:schemeClr val="accent6"/>
                </a:solidFill>
              </a:rPr>
              <a:t>ΑΠΟΣΥΡΣΗ ΕΓΚΑΤΑΛΕΛΕΙΜΜΕΝΩΝ ΟΧΗΜΑΤΩΝ</a:t>
            </a:r>
            <a:r>
              <a:rPr lang="en" sz="1400">
                <a:solidFill>
                  <a:schemeClr val="accent6"/>
                </a:solidFill>
              </a:rPr>
              <a:t>: κατά την διάρκεια του έτους, στα διοικητικά όρια</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του Δήμου μας, καταγράφηκαν 160 εγκαταλελειμμένα οχήματα. 120 οχήματα από την κοινότητα Μοσχάτου και 40 από την κοινότητα Ταύρου. Από αυτά ολοκληρώθηκε η διαδικασία προς απόσυρση</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και μεταφέρθηκαν προς καταστροφή και ανακύκλωση μέσω της συμβαλλόμενης εταιρείας 29 οχήματα.</a:t>
            </a:r>
            <a:br>
              <a:rPr lang="en" sz="1400">
                <a:solidFill>
                  <a:schemeClr val="accent6"/>
                </a:solidFill>
              </a:rPr>
            </a:br>
            <a:br>
              <a:rPr lang="en" sz="1400">
                <a:solidFill>
                  <a:schemeClr val="accent6"/>
                </a:solidFill>
              </a:rPr>
            </a:br>
            <a:r>
              <a:rPr lang="en" sz="1400" b="1">
                <a:solidFill>
                  <a:schemeClr val="accent6"/>
                </a:solidFill>
              </a:rPr>
              <a:t>ΜΗΧΑΝΙΚΗ ΣΑΡΩΣΗ</a:t>
            </a:r>
            <a:br>
              <a:rPr lang="en" sz="1400">
                <a:solidFill>
                  <a:schemeClr val="accent6"/>
                </a:solidFill>
              </a:rPr>
            </a:br>
            <a:r>
              <a:rPr lang="en" sz="1400">
                <a:solidFill>
                  <a:schemeClr val="accent6"/>
                </a:solidFill>
              </a:rPr>
              <a:t>Σε καθημερινή βάση τα μηχανικά σάρωθρα που διαθέτει το τμήμα , φρόντισαν για την καθαριότητα</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των κεντρικών οδικών αξόνων, των οδών, των νησίδων και των πεζόδρομων. Στις προγραμματισμένες εργασίες που έγιναν με μηχανική σάρωση, ήταν ο καθαρισμός των 2 Λαϊκών Αγορών, προαύλιων χώρων, σχολείων , χώρων αναψυχής ( πάρκο ενόπλων δυνάμεων κ.α.)</a:t>
            </a:r>
            <a:endParaRPr sz="1400">
              <a:solidFill>
                <a:schemeClr val="accent6"/>
              </a:solidFill>
            </a:endParaRPr>
          </a:p>
        </p:txBody>
      </p:sp>
      <p:pic>
        <p:nvPicPr>
          <p:cNvPr id="440" name="Google Shape;440;p62"/>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41" name="Google Shape;441;p62"/>
          <p:cNvSpPr txBox="1"/>
          <p:nvPr/>
        </p:nvSpPr>
        <p:spPr>
          <a:xfrm>
            <a:off x="60114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63"/>
          <p:cNvSpPr txBox="1">
            <a:spLocks noGrp="1"/>
          </p:cNvSpPr>
          <p:nvPr>
            <p:ph type="title"/>
          </p:nvPr>
        </p:nvSpPr>
        <p:spPr>
          <a:xfrm>
            <a:off x="145750" y="121963"/>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ΑΝΑΦΟΡΙΚΟ ΕΡΓΟ ΤΜΗΜΑΤΩΝ ΤΗΣ ΔΙΕΥΘΥΝΣΗΣ </a:t>
            </a:r>
            <a:endParaRPr sz="2500"/>
          </a:p>
        </p:txBody>
      </p:sp>
      <p:sp>
        <p:nvSpPr>
          <p:cNvPr id="447" name="Google Shape;447;p63"/>
          <p:cNvSpPr txBox="1">
            <a:spLocks noGrp="1"/>
          </p:cNvSpPr>
          <p:nvPr>
            <p:ph type="body" idx="1"/>
          </p:nvPr>
        </p:nvSpPr>
        <p:spPr>
          <a:xfrm>
            <a:off x="218800" y="792600"/>
            <a:ext cx="8520600" cy="38532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b="1">
                <a:solidFill>
                  <a:schemeClr val="accent6"/>
                </a:solidFill>
              </a:rPr>
              <a:t>ΠΛΥΣΤΙΚΟ ΟΧΗΜΑ (ΥΔΡΟΦΟΡΑ), ΠΛΥΣΤΙΚΟ ΟΧΗΜΑ (ΠΛΥΝΤΗΡΙΟ ΚΑΔΩΝ)</a:t>
            </a:r>
            <a:br>
              <a:rPr lang="en" sz="1400" b="1">
                <a:solidFill>
                  <a:schemeClr val="accent6"/>
                </a:solidFill>
              </a:rPr>
            </a:br>
            <a:r>
              <a:rPr lang="en" sz="1400">
                <a:solidFill>
                  <a:schemeClr val="accent6"/>
                </a:solidFill>
              </a:rPr>
              <a:t>Στον καθημερινό προγραμματισμό το πλυστικό όχημα (υδροφόρα) με ειδικό συνεργείο ασχολήθηκε με:</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Καθημερινό πλύσιμο σε:</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26 Παιδικές χαρές του Δήμου</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2 Πάρκα</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Πλατείες</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10 Εκκλησίες</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25 Σχολεία</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3 Αθλητικούς χώρους</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6 Γήπεδα</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9 Σιντριβάνια</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Στον καθημερινό προγραμματισμό το πλυστικό όχημα (πλυντήριο κάδων ) με ειδικό συνεργείο ασχολήθηκε με το πλύσιμο τον κάδων απορριμμάτων</a:t>
            </a:r>
            <a:endParaRPr sz="1400">
              <a:solidFill>
                <a:schemeClr val="accent6"/>
              </a:solidFill>
            </a:endParaRPr>
          </a:p>
          <a:p>
            <a:pPr marL="0" lvl="0" indent="0" algn="l" rtl="0">
              <a:lnSpc>
                <a:spcPct val="100000"/>
              </a:lnSpc>
              <a:spcBef>
                <a:spcPts val="0"/>
              </a:spcBef>
              <a:spcAft>
                <a:spcPts val="0"/>
              </a:spcAft>
              <a:buNone/>
            </a:pPr>
            <a:endParaRPr sz="1400">
              <a:solidFill>
                <a:schemeClr val="accent6"/>
              </a:solidFill>
            </a:endParaRPr>
          </a:p>
          <a:p>
            <a:pPr marL="0" lvl="0" indent="0" algn="l" rtl="0">
              <a:lnSpc>
                <a:spcPct val="100000"/>
              </a:lnSpc>
              <a:spcBef>
                <a:spcPts val="0"/>
              </a:spcBef>
              <a:spcAft>
                <a:spcPts val="0"/>
              </a:spcAft>
              <a:buNone/>
            </a:pPr>
            <a:r>
              <a:rPr lang="en" sz="1400" b="1">
                <a:solidFill>
                  <a:schemeClr val="accent6"/>
                </a:solidFill>
              </a:rPr>
              <a:t>ΟΔΟΚΑΘΑΡΙΣΜΟΣ</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Προγραμματισμός για καθημερινή καθαριότητα, στην πλειοψηφία των 60 τομέων-περιοχών που</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χωρίζεται το συνολικό μήκος των δρόμων του Δήμου.</a:t>
            </a:r>
            <a:endParaRPr sz="1400">
              <a:solidFill>
                <a:schemeClr val="accent6"/>
              </a:solidFill>
            </a:endParaRPr>
          </a:p>
        </p:txBody>
      </p:sp>
      <p:pic>
        <p:nvPicPr>
          <p:cNvPr id="448" name="Google Shape;448;p63"/>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49" name="Google Shape;449;p63"/>
          <p:cNvSpPr txBox="1"/>
          <p:nvPr/>
        </p:nvSpPr>
        <p:spPr>
          <a:xfrm>
            <a:off x="60114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64"/>
          <p:cNvSpPr txBox="1">
            <a:spLocks noGrp="1"/>
          </p:cNvSpPr>
          <p:nvPr>
            <p:ph type="title"/>
          </p:nvPr>
        </p:nvSpPr>
        <p:spPr>
          <a:xfrm>
            <a:off x="145750" y="121963"/>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ΑΝΑΦΟΡΙΚΟ ΕΡΓΟ ΤΜΗΜΑΤΩΝ ΤΗΣ ΔΙΕΥΘΥΝΣΗΣ </a:t>
            </a:r>
            <a:endParaRPr sz="2500"/>
          </a:p>
        </p:txBody>
      </p:sp>
      <p:sp>
        <p:nvSpPr>
          <p:cNvPr id="455" name="Google Shape;455;p64"/>
          <p:cNvSpPr txBox="1">
            <a:spLocks noGrp="1"/>
          </p:cNvSpPr>
          <p:nvPr>
            <p:ph type="body" idx="1"/>
          </p:nvPr>
        </p:nvSpPr>
        <p:spPr>
          <a:xfrm>
            <a:off x="218800" y="792600"/>
            <a:ext cx="8520600" cy="37404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None/>
            </a:pPr>
            <a:r>
              <a:rPr lang="en" sz="1400" b="1">
                <a:solidFill>
                  <a:schemeClr val="accent6"/>
                </a:solidFill>
              </a:rPr>
              <a:t>ΑΝΑΦΟΡΙΚΕΣ ΠΑΡΕΜΒΑΣΕΙΣ</a:t>
            </a:r>
            <a:endParaRPr sz="1400" b="1">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Πάρκα αναψυχής (καθαρισμός – σάρωση – πλύσιμο)</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Παιδικές χαρές (καθαρισμός – πλύσιμο - αποψίλωση)</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Απολυμάνσεις-καθαρισμοί (σε χώρους υγειονομικού ενδιαφέροντος)</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Ακάλυπτοι χώροι – οικόπεδα (καθαρισμός – αποψίλωση χόρτων – απομάκρυνση στερεών αποβλήτων )</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Κήποι – Παρτέρια – Δενδροστοιχίες (Καθαρισμός παρτεριών –διαδρόμων και αποκομιδή κλαδεμένων)</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Ποδηλατόδρομοι (Σκούπισμα και πλύσιμο των ποδηλατοδρόμων που υπάρχουν στην περιοχή μας)</a:t>
            </a:r>
            <a:endParaRPr sz="1400">
              <a:solidFill>
                <a:schemeClr val="accent6"/>
              </a:solidFill>
            </a:endParaRPr>
          </a:p>
          <a:p>
            <a:pPr marL="0" lvl="0" indent="0" algn="l" rtl="0">
              <a:lnSpc>
                <a:spcPct val="100000"/>
              </a:lnSpc>
              <a:spcBef>
                <a:spcPts val="0"/>
              </a:spcBef>
              <a:spcAft>
                <a:spcPts val="0"/>
              </a:spcAft>
              <a:buNone/>
            </a:pPr>
            <a:endParaRPr sz="1400">
              <a:solidFill>
                <a:schemeClr val="accent6"/>
              </a:solidFill>
            </a:endParaRPr>
          </a:p>
          <a:p>
            <a:pPr marL="0" lvl="0" indent="0" algn="l" rtl="0">
              <a:lnSpc>
                <a:spcPct val="100000"/>
              </a:lnSpc>
              <a:spcBef>
                <a:spcPts val="0"/>
              </a:spcBef>
              <a:spcAft>
                <a:spcPts val="0"/>
              </a:spcAft>
              <a:buNone/>
            </a:pPr>
            <a:r>
              <a:rPr lang="en" sz="1400" b="1">
                <a:solidFill>
                  <a:schemeClr val="accent6"/>
                </a:solidFill>
              </a:rPr>
              <a:t>ΚΑΘΑΡΙΣΜΟΙ-ΑΠΟΛΥΜΑΝΣΕΙΣ ΧΩΡΩΝ ΥΓΕΙΟΝΟΜΙΚΟΥ ΕΝΔΙΑΦΕΡΟΝΤΟΣ</a:t>
            </a:r>
            <a:endParaRPr sz="1400" b="1">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Με ειδικά συνεργεία, λόγω της πανδημίας του covid-19 διενεργήσαμε συχνές απολυμάνσεις σε δημόσιους χώρους, δημοτικά κτίρια και οχήματα του Δήμου.</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Περιβαλλοντική αναβάθμιση σε ρέματα και ακάλυπτα ποτάμια (Κηφισός, Ιλισός, Ρέμα προφήτη Δανιήλ, ρέμα Κωνσταντινουπόλεως, κανάλι Θεσσαλονίκης, παραλιακό μέτωπο ) χαντάκια όμβριων και αυλάκια απορροής όμβριων.</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Εφαρμογή Περιβαλλοντικής νομοθεσίας σε 25 οικοπεδικούς χώρους που εκδηλώθηκε αμέλεια από πλευράς των ιδιοκτητών</a:t>
            </a:r>
            <a:endParaRPr sz="1400">
              <a:solidFill>
                <a:schemeClr val="accent6"/>
              </a:solidFill>
            </a:endParaRPr>
          </a:p>
        </p:txBody>
      </p:sp>
      <p:pic>
        <p:nvPicPr>
          <p:cNvPr id="456" name="Google Shape;456;p64"/>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57" name="Google Shape;457;p64"/>
          <p:cNvSpPr txBox="1"/>
          <p:nvPr/>
        </p:nvSpPr>
        <p:spPr>
          <a:xfrm>
            <a:off x="60114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65"/>
          <p:cNvSpPr txBox="1">
            <a:spLocks noGrp="1"/>
          </p:cNvSpPr>
          <p:nvPr>
            <p:ph type="title"/>
          </p:nvPr>
        </p:nvSpPr>
        <p:spPr>
          <a:xfrm>
            <a:off x="159025" y="175063"/>
            <a:ext cx="8520600" cy="5805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600"/>
              </a:spcAft>
              <a:buNone/>
            </a:pPr>
            <a:r>
              <a:rPr lang="en" sz="2500"/>
              <a:t>ΑΝΑΦΟΡΙΚΟ ΕΡΓΟ ΤΜΗΜΑΤΩΝ ΤΗΣ ΔΙΕΥΘΥΝΣΗΣ </a:t>
            </a:r>
            <a:endParaRPr sz="2500"/>
          </a:p>
        </p:txBody>
      </p:sp>
      <p:sp>
        <p:nvSpPr>
          <p:cNvPr id="463" name="Google Shape;463;p65"/>
          <p:cNvSpPr txBox="1">
            <a:spLocks noGrp="1"/>
          </p:cNvSpPr>
          <p:nvPr>
            <p:ph type="body" idx="1"/>
          </p:nvPr>
        </p:nvSpPr>
        <p:spPr>
          <a:xfrm>
            <a:off x="252000" y="867450"/>
            <a:ext cx="8520600" cy="3408600"/>
          </a:xfrm>
          <a:prstGeom prst="rect">
            <a:avLst/>
          </a:prstGeom>
          <a:solidFill>
            <a:srgbClr val="548D6F"/>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b="1">
                <a:solidFill>
                  <a:schemeClr val="accent6"/>
                </a:solidFill>
              </a:rPr>
              <a:t>ΕΚΤΑΚΤΕΣ ΠΑΡΕΜΒΑΣΕΙΣ</a:t>
            </a:r>
            <a:endParaRPr sz="1400" b="1">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Σύσταση συνεργείων προς εκτέλεση οδηγιών του κέντρου επιχειρήσεων πολιτικής προστασίας για την αντιμετώπιση ακραίων καιρικών φαινομένων</a:t>
            </a:r>
            <a:endParaRPr sz="1400">
              <a:solidFill>
                <a:schemeClr val="accent6"/>
              </a:solidFill>
            </a:endParaRPr>
          </a:p>
          <a:p>
            <a:pPr marL="457200" lvl="0" indent="-317500" algn="l" rtl="0">
              <a:lnSpc>
                <a:spcPct val="100000"/>
              </a:lnSpc>
              <a:spcBef>
                <a:spcPts val="0"/>
              </a:spcBef>
              <a:spcAft>
                <a:spcPts val="0"/>
              </a:spcAft>
              <a:buClr>
                <a:schemeClr val="accent6"/>
              </a:buClr>
              <a:buSzPts val="1400"/>
              <a:buChar char="●"/>
            </a:pPr>
            <a:r>
              <a:rPr lang="en" sz="1400">
                <a:solidFill>
                  <a:schemeClr val="accent6"/>
                </a:solidFill>
              </a:rPr>
              <a:t>Πραγματοποιήθηκαν περίπου 125 αυτοψίες που αφορούσαν περιβαλλοντικές οχλήσεις με υπόδειξη των δημοτών , προκειμένου να διαπιστωθεί ο βαθμός περιβαλλοντικής υποβάθμισης</a:t>
            </a:r>
            <a:endParaRPr sz="1400">
              <a:solidFill>
                <a:schemeClr val="accent6"/>
              </a:solidFill>
            </a:endParaRPr>
          </a:p>
          <a:p>
            <a:pPr marL="0" lvl="0" indent="0" algn="l" rtl="0">
              <a:lnSpc>
                <a:spcPct val="100000"/>
              </a:lnSpc>
              <a:spcBef>
                <a:spcPts val="0"/>
              </a:spcBef>
              <a:spcAft>
                <a:spcPts val="0"/>
              </a:spcAft>
              <a:buNone/>
            </a:pPr>
            <a:endParaRPr sz="1400">
              <a:solidFill>
                <a:schemeClr val="accent6"/>
              </a:solidFill>
            </a:endParaRPr>
          </a:p>
          <a:p>
            <a:pPr marL="0" lvl="0" indent="0" algn="l" rtl="0">
              <a:lnSpc>
                <a:spcPct val="100000"/>
              </a:lnSpc>
              <a:spcBef>
                <a:spcPts val="0"/>
              </a:spcBef>
              <a:spcAft>
                <a:spcPts val="0"/>
              </a:spcAft>
              <a:buNone/>
            </a:pPr>
            <a:r>
              <a:rPr lang="en" sz="1400" b="1">
                <a:solidFill>
                  <a:schemeClr val="accent6"/>
                </a:solidFill>
              </a:rPr>
              <a:t>ΕΠΙΚΟΥΡΙΚΕΣ ΕΡΓΑΣΙΕΣ</a:t>
            </a:r>
            <a:endParaRPr sz="1400" b="1">
              <a:solidFill>
                <a:schemeClr val="accent6"/>
              </a:solidFill>
            </a:endParaRPr>
          </a:p>
          <a:p>
            <a:pPr marL="0" lvl="0" indent="0" algn="l" rtl="0">
              <a:lnSpc>
                <a:spcPct val="100000"/>
              </a:lnSpc>
              <a:spcBef>
                <a:spcPts val="0"/>
              </a:spcBef>
              <a:spcAft>
                <a:spcPts val="0"/>
              </a:spcAft>
              <a:buNone/>
            </a:pPr>
            <a:r>
              <a:rPr lang="en" sz="1400">
                <a:solidFill>
                  <a:schemeClr val="accent6"/>
                </a:solidFill>
              </a:rPr>
              <a:t>1. Ειδική συγκρότηση συνεργείου καθ΄ όλη την διάρκεια του έτους, το οποίο ασχολήθηκε με την καθαίρεση παράνομων διαφημιστικών πανό και αφισών</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2. Σε τακτά χρονικά διαστήματα καθαρίζουμε την κοίτη του Ιλισού και πλένουμε με νερό τις εναέριες γέφυρες του Ιλισού στα σύνορα του δήμου μας με το δήμο Πειραιά.</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3. Ειδικό συνεργείο κατέγραψε τα εγκαταλελειμμένα οχήματα στο δήμο μας.</a:t>
            </a:r>
            <a:endParaRPr sz="1400">
              <a:solidFill>
                <a:schemeClr val="accent6"/>
              </a:solidFill>
            </a:endParaRPr>
          </a:p>
          <a:p>
            <a:pPr marL="0" lvl="0" indent="0" algn="l" rtl="0">
              <a:lnSpc>
                <a:spcPct val="100000"/>
              </a:lnSpc>
              <a:spcBef>
                <a:spcPts val="0"/>
              </a:spcBef>
              <a:spcAft>
                <a:spcPts val="0"/>
              </a:spcAft>
              <a:buNone/>
            </a:pPr>
            <a:r>
              <a:rPr lang="en" sz="1400">
                <a:solidFill>
                  <a:schemeClr val="accent6"/>
                </a:solidFill>
              </a:rPr>
              <a:t>4. Επίσης παρήχαμε υποστήριξη σε τεχνικό και έμψυχο δυναμικό των κοινωνικών δραστηριοτήτων του δήμου μας για διανομή τροφίμων και αγαθών στις ευαίσθητες κοινωνικές ομάδες (απόρων κ.λ.π.)</a:t>
            </a:r>
            <a:endParaRPr sz="1400">
              <a:solidFill>
                <a:schemeClr val="accent6"/>
              </a:solidFill>
            </a:endParaRPr>
          </a:p>
        </p:txBody>
      </p:sp>
      <p:pic>
        <p:nvPicPr>
          <p:cNvPr id="464" name="Google Shape;464;p65"/>
          <p:cNvPicPr preferRelativeResize="0"/>
          <p:nvPr/>
        </p:nvPicPr>
        <p:blipFill>
          <a:blip r:embed="rId3">
            <a:alphaModFix/>
          </a:blip>
          <a:stretch>
            <a:fillRect/>
          </a:stretch>
        </p:blipFill>
        <p:spPr>
          <a:xfrm>
            <a:off x="8346449" y="121975"/>
            <a:ext cx="570350" cy="316675"/>
          </a:xfrm>
          <a:prstGeom prst="rect">
            <a:avLst/>
          </a:prstGeom>
          <a:noFill/>
          <a:ln>
            <a:noFill/>
          </a:ln>
        </p:spPr>
      </p:pic>
      <p:sp>
        <p:nvSpPr>
          <p:cNvPr id="465" name="Google Shape;465;p65"/>
          <p:cNvSpPr txBox="1"/>
          <p:nvPr/>
        </p:nvSpPr>
        <p:spPr>
          <a:xfrm>
            <a:off x="60114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66"/>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Κοινωνικής Μέριμνας &amp; Αλληλεγγύης Δήμου Μοσχάτου - Ταύρου</a:t>
            </a:r>
            <a:endParaRPr sz="2720">
              <a:solidFill>
                <a:srgbClr val="548D6F"/>
              </a:solidFill>
            </a:endParaRPr>
          </a:p>
        </p:txBody>
      </p:sp>
      <p:sp>
        <p:nvSpPr>
          <p:cNvPr id="471" name="Google Shape;471;p66"/>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472" name="Google Shape;472;p66"/>
          <p:cNvSpPr txBox="1"/>
          <p:nvPr/>
        </p:nvSpPr>
        <p:spPr>
          <a:xfrm>
            <a:off x="325200" y="3728975"/>
            <a:ext cx="4120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Αντιδήμαρχος: </a:t>
            </a:r>
            <a:r>
              <a:rPr lang="en" b="1" i="1">
                <a:solidFill>
                  <a:srgbClr val="548D6F"/>
                </a:solidFill>
              </a:rPr>
              <a:t>Καραβία Βασιλική</a:t>
            </a:r>
            <a:br>
              <a:rPr lang="en" b="1" i="1">
                <a:solidFill>
                  <a:srgbClr val="548D6F"/>
                </a:solidFill>
              </a:rPr>
            </a:br>
            <a:r>
              <a:rPr lang="en"/>
              <a:t>Προϊστάμενος Διεύθυνσης: </a:t>
            </a:r>
            <a:r>
              <a:rPr lang="en" b="1" i="1">
                <a:solidFill>
                  <a:srgbClr val="548D6F"/>
                </a:solidFill>
              </a:rPr>
              <a:t>Ιωαννίδης Ιωάννης</a:t>
            </a:r>
            <a:endParaRPr b="1" i="1">
              <a:solidFill>
                <a:srgbClr val="548D6F"/>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67"/>
          <p:cNvSpPr txBox="1">
            <a:spLocks noGrp="1"/>
          </p:cNvSpPr>
          <p:nvPr>
            <p:ph type="title"/>
          </p:nvPr>
        </p:nvSpPr>
        <p:spPr>
          <a:xfrm>
            <a:off x="311700" y="1116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ΚΕΝΤΡΟ ΚΟΙΝΟΤΗΤΑΣ</a:t>
            </a:r>
            <a:endParaRPr sz="1920" u="sng"/>
          </a:p>
        </p:txBody>
      </p:sp>
      <p:sp>
        <p:nvSpPr>
          <p:cNvPr id="478" name="Google Shape;478;p67"/>
          <p:cNvSpPr txBox="1">
            <a:spLocks noGrp="1"/>
          </p:cNvSpPr>
          <p:nvPr>
            <p:ph type="body" idx="1"/>
          </p:nvPr>
        </p:nvSpPr>
        <p:spPr>
          <a:xfrm>
            <a:off x="311700" y="610575"/>
            <a:ext cx="8520600" cy="42477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400">
                <a:solidFill>
                  <a:schemeClr val="accent2"/>
                </a:solidFill>
              </a:rPr>
              <a:t>Αριθμός μοναδικών ωφελουμένων το 2021: </a:t>
            </a:r>
            <a:r>
              <a:rPr lang="en" sz="1400" b="1">
                <a:solidFill>
                  <a:srgbClr val="E6524F"/>
                </a:solidFill>
              </a:rPr>
              <a:t>1052 μοναδικοί ωφελούμενοι</a:t>
            </a:r>
            <a:r>
              <a:rPr lang="en" sz="1400">
                <a:solidFill>
                  <a:schemeClr val="accent2"/>
                </a:solidFill>
              </a:rPr>
              <a:t> (οι οποίοι έχουν εξυπηρετηθεί πολλές φορές για διάφορα επιδόματα ή παροχές αλλά μετριούνται μόνο μία φορά με τον ΑΜΚΑ τους.) Από τους 1052, οι 411 είναι μοναδικοί ωφελούμενοι του 2021 και οι 641 είναι ωφελούμενοι που έχουν επανέλθει από προηγούμενα έτη. Από το σύνολο των ωφελούμενων οι 463 ήταν γυναίκες και οι 589 άντρες.</a:t>
            </a:r>
            <a:br>
              <a:rPr lang="en" sz="1400">
                <a:solidFill>
                  <a:schemeClr val="accent2"/>
                </a:solidFill>
              </a:rPr>
            </a:br>
            <a:r>
              <a:rPr lang="en" sz="1400">
                <a:solidFill>
                  <a:schemeClr val="accent2"/>
                </a:solidFill>
              </a:rPr>
              <a:t>Οι ωφελούμενοι αυτοί έλαβαν κατά τη διάρκεια του έτους 2021 </a:t>
            </a:r>
            <a:r>
              <a:rPr lang="en" sz="1400" b="1">
                <a:solidFill>
                  <a:srgbClr val="E6524F"/>
                </a:solidFill>
              </a:rPr>
              <a:t>4.196 «εξυπηρετήσεις»</a:t>
            </a:r>
            <a:r>
              <a:rPr lang="en" sz="1400">
                <a:solidFill>
                  <a:schemeClr val="accent2"/>
                </a:solidFill>
              </a:rPr>
              <a:t> (όρος που αναφέρεται στην πλατφόρμα social attica) δηλαδή υπηρεσίες όπως:</a:t>
            </a:r>
            <a:endParaRPr sz="1400">
              <a:solidFill>
                <a:schemeClr val="accent2"/>
              </a:solidFill>
            </a:endParaRPr>
          </a:p>
          <a:p>
            <a:pPr marL="457200" lvl="0" indent="-310832" algn="l" rtl="0">
              <a:spcBef>
                <a:spcPts val="1200"/>
              </a:spcBef>
              <a:spcAft>
                <a:spcPts val="0"/>
              </a:spcAft>
              <a:buClr>
                <a:schemeClr val="accent2"/>
              </a:buClr>
              <a:buSzPct val="100000"/>
              <a:buChar char="●"/>
            </a:pPr>
            <a:r>
              <a:rPr lang="en" sz="1400">
                <a:solidFill>
                  <a:schemeClr val="accent2"/>
                </a:solidFill>
              </a:rPr>
              <a:t>Υποδοχή/Ενημέρωση/Εξυπηρέτηση</a:t>
            </a:r>
            <a:endParaRPr sz="1400">
              <a:solidFill>
                <a:schemeClr val="accent2"/>
              </a:solidFill>
            </a:endParaRPr>
          </a:p>
          <a:p>
            <a:pPr marL="457200" lvl="0" indent="-310832" algn="l" rtl="0">
              <a:spcBef>
                <a:spcPts val="0"/>
              </a:spcBef>
              <a:spcAft>
                <a:spcPts val="0"/>
              </a:spcAft>
              <a:buClr>
                <a:schemeClr val="accent2"/>
              </a:buClr>
              <a:buSzPct val="100000"/>
              <a:buChar char="●"/>
            </a:pPr>
            <a:r>
              <a:rPr lang="en" sz="1400">
                <a:solidFill>
                  <a:schemeClr val="accent2"/>
                </a:solidFill>
              </a:rPr>
              <a:t>Αποστολή αιτημάτων για επιδόματα</a:t>
            </a:r>
            <a:endParaRPr sz="1400">
              <a:solidFill>
                <a:schemeClr val="accent2"/>
              </a:solidFill>
            </a:endParaRPr>
          </a:p>
          <a:p>
            <a:pPr marL="457200" lvl="0" indent="-310832" algn="l" rtl="0">
              <a:spcBef>
                <a:spcPts val="0"/>
              </a:spcBef>
              <a:spcAft>
                <a:spcPts val="0"/>
              </a:spcAft>
              <a:buClr>
                <a:schemeClr val="accent2"/>
              </a:buClr>
              <a:buSzPct val="100000"/>
              <a:buChar char="●"/>
            </a:pPr>
            <a:r>
              <a:rPr lang="en" sz="1400">
                <a:solidFill>
                  <a:schemeClr val="accent2"/>
                </a:solidFill>
              </a:rPr>
              <a:t>Διενέργεια Κοινωνικής Έρευνας</a:t>
            </a:r>
            <a:endParaRPr sz="1400">
              <a:solidFill>
                <a:schemeClr val="accent2"/>
              </a:solidFill>
            </a:endParaRPr>
          </a:p>
          <a:p>
            <a:pPr marL="457200" lvl="0" indent="-310832" algn="l" rtl="0">
              <a:spcBef>
                <a:spcPts val="0"/>
              </a:spcBef>
              <a:spcAft>
                <a:spcPts val="0"/>
              </a:spcAft>
              <a:buClr>
                <a:schemeClr val="accent2"/>
              </a:buClr>
              <a:buSzPct val="100000"/>
              <a:buChar char="●"/>
            </a:pPr>
            <a:r>
              <a:rPr lang="en" sz="1400">
                <a:solidFill>
                  <a:schemeClr val="accent2"/>
                </a:solidFill>
              </a:rPr>
              <a:t>Συμβουλευτική/Ψυχολογική Υποστήριξη</a:t>
            </a:r>
            <a:endParaRPr sz="1400">
              <a:solidFill>
                <a:schemeClr val="accent2"/>
              </a:solidFill>
            </a:endParaRPr>
          </a:p>
          <a:p>
            <a:pPr marL="457200" lvl="0" indent="-310832" algn="l" rtl="0">
              <a:spcBef>
                <a:spcPts val="0"/>
              </a:spcBef>
              <a:spcAft>
                <a:spcPts val="0"/>
              </a:spcAft>
              <a:buClr>
                <a:schemeClr val="accent2"/>
              </a:buClr>
              <a:buSzPct val="100000"/>
              <a:buChar char="●"/>
            </a:pPr>
            <a:r>
              <a:rPr lang="en" sz="1400">
                <a:solidFill>
                  <a:schemeClr val="accent2"/>
                </a:solidFill>
              </a:rPr>
              <a:t>Παραπομπές σε κοινωνικές δομές ή άλλες υπηρεσίες και προγράμματα του Δήμου μας</a:t>
            </a:r>
            <a:endParaRPr sz="1400">
              <a:solidFill>
                <a:schemeClr val="accent2"/>
              </a:solidFill>
            </a:endParaRPr>
          </a:p>
          <a:p>
            <a:pPr marL="0" lvl="0" indent="0" algn="l" rtl="0">
              <a:spcBef>
                <a:spcPts val="1200"/>
              </a:spcBef>
              <a:spcAft>
                <a:spcPts val="0"/>
              </a:spcAft>
              <a:buNone/>
            </a:pPr>
            <a:r>
              <a:rPr lang="en" sz="1400">
                <a:solidFill>
                  <a:schemeClr val="accent2"/>
                </a:solidFill>
              </a:rPr>
              <a:t>Αναλυτικά ανά Πρόγραμμα ΟΠΕΚΑ:</a:t>
            </a:r>
            <a:endParaRPr sz="1400">
              <a:solidFill>
                <a:schemeClr val="accent2"/>
              </a:solidFill>
            </a:endParaRPr>
          </a:p>
          <a:p>
            <a:pPr marL="457200" lvl="0" indent="-310832" algn="l" rtl="0">
              <a:spcBef>
                <a:spcPts val="1200"/>
              </a:spcBef>
              <a:spcAft>
                <a:spcPts val="0"/>
              </a:spcAft>
              <a:buClr>
                <a:schemeClr val="accent2"/>
              </a:buClr>
              <a:buSzPct val="100000"/>
              <a:buChar char="●"/>
            </a:pPr>
            <a:r>
              <a:rPr lang="en" sz="1400">
                <a:solidFill>
                  <a:schemeClr val="accent2"/>
                </a:solidFill>
              </a:rPr>
              <a:t>Αιτήσεις και ενημερώσεις προγράμματος «Ελάχιστο Εγγυημένο Εισόδημα»: </a:t>
            </a:r>
            <a:r>
              <a:rPr lang="en" sz="1400" b="1">
                <a:solidFill>
                  <a:srgbClr val="E6524F"/>
                </a:solidFill>
              </a:rPr>
              <a:t>1604</a:t>
            </a:r>
            <a:endParaRPr sz="1400" b="1">
              <a:solidFill>
                <a:srgbClr val="E6524F"/>
              </a:solidFill>
            </a:endParaRPr>
          </a:p>
          <a:p>
            <a:pPr marL="457200" lvl="0" indent="-310832" algn="l" rtl="0">
              <a:spcBef>
                <a:spcPts val="0"/>
              </a:spcBef>
              <a:spcAft>
                <a:spcPts val="0"/>
              </a:spcAft>
              <a:buClr>
                <a:schemeClr val="accent2"/>
              </a:buClr>
              <a:buSzPct val="100000"/>
              <a:buChar char="●"/>
            </a:pPr>
            <a:r>
              <a:rPr lang="en" sz="1400">
                <a:solidFill>
                  <a:schemeClr val="accent2"/>
                </a:solidFill>
              </a:rPr>
              <a:t>Αιτήσεις και ενημερώσεις προγράμματος «Επίδομα Στέγασης»: </a:t>
            </a:r>
            <a:r>
              <a:rPr lang="en" sz="1400" b="1">
                <a:solidFill>
                  <a:srgbClr val="E6524F"/>
                </a:solidFill>
              </a:rPr>
              <a:t>992</a:t>
            </a:r>
            <a:endParaRPr sz="1400" b="1">
              <a:solidFill>
                <a:srgbClr val="E6524F"/>
              </a:solidFill>
            </a:endParaRPr>
          </a:p>
          <a:p>
            <a:pPr marL="457200" lvl="0" indent="-310832" algn="l" rtl="0">
              <a:spcBef>
                <a:spcPts val="0"/>
              </a:spcBef>
              <a:spcAft>
                <a:spcPts val="0"/>
              </a:spcAft>
              <a:buClr>
                <a:schemeClr val="accent2"/>
              </a:buClr>
              <a:buSzPct val="100000"/>
              <a:buChar char="●"/>
            </a:pPr>
            <a:r>
              <a:rPr lang="en" sz="1400">
                <a:solidFill>
                  <a:schemeClr val="accent2"/>
                </a:solidFill>
              </a:rPr>
              <a:t>Αιτήσεις Προνοιακών Αναπηρικών Επιδομάτων : </a:t>
            </a:r>
            <a:r>
              <a:rPr lang="en" sz="1400" b="1">
                <a:solidFill>
                  <a:srgbClr val="E6524F"/>
                </a:solidFill>
              </a:rPr>
              <a:t>454</a:t>
            </a:r>
            <a:endParaRPr sz="1400" b="1">
              <a:solidFill>
                <a:srgbClr val="E6524F"/>
              </a:solidFill>
            </a:endParaRPr>
          </a:p>
          <a:p>
            <a:pPr marL="457200" lvl="0" indent="-310832" algn="l" rtl="0">
              <a:spcBef>
                <a:spcPts val="0"/>
              </a:spcBef>
              <a:spcAft>
                <a:spcPts val="0"/>
              </a:spcAft>
              <a:buClr>
                <a:schemeClr val="accent2"/>
              </a:buClr>
              <a:buSzPct val="100000"/>
              <a:buChar char="●"/>
            </a:pPr>
            <a:r>
              <a:rPr lang="en" sz="1400">
                <a:solidFill>
                  <a:schemeClr val="accent2"/>
                </a:solidFill>
              </a:rPr>
              <a:t>Αιτήσεις Προγράμματος «Κοινωνικής Αλληλεγγύης Ανασφαλίστων Υπερηλίκων»: </a:t>
            </a:r>
            <a:r>
              <a:rPr lang="en" sz="1400" b="1">
                <a:solidFill>
                  <a:srgbClr val="E6524F"/>
                </a:solidFill>
              </a:rPr>
              <a:t>58</a:t>
            </a:r>
            <a:endParaRPr sz="1400" b="1">
              <a:solidFill>
                <a:srgbClr val="E6524F"/>
              </a:solidFill>
            </a:endParaRPr>
          </a:p>
          <a:p>
            <a:pPr marL="457200" lvl="0" indent="-310832" algn="l" rtl="0">
              <a:spcBef>
                <a:spcPts val="0"/>
              </a:spcBef>
              <a:spcAft>
                <a:spcPts val="0"/>
              </a:spcAft>
              <a:buClr>
                <a:schemeClr val="accent2"/>
              </a:buClr>
              <a:buSzPct val="100000"/>
              <a:buChar char="●"/>
            </a:pPr>
            <a:r>
              <a:rPr lang="en" sz="1400">
                <a:solidFill>
                  <a:schemeClr val="accent2"/>
                </a:solidFill>
              </a:rPr>
              <a:t>Αιτήσεις Προγράμματος «Επίδομα Γέννησης»: </a:t>
            </a:r>
            <a:r>
              <a:rPr lang="en" sz="1400" b="1">
                <a:solidFill>
                  <a:srgbClr val="E6524F"/>
                </a:solidFill>
              </a:rPr>
              <a:t>35</a:t>
            </a:r>
            <a:endParaRPr sz="1400" b="1">
              <a:solidFill>
                <a:srgbClr val="E6524F"/>
              </a:solidFill>
            </a:endParaRPr>
          </a:p>
        </p:txBody>
      </p:sp>
      <p:sp>
        <p:nvSpPr>
          <p:cNvPr id="479" name="Google Shape;479;p67"/>
          <p:cNvSpPr txBox="1"/>
          <p:nvPr/>
        </p:nvSpPr>
        <p:spPr>
          <a:xfrm>
            <a:off x="59870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68"/>
          <p:cNvSpPr txBox="1">
            <a:spLocks noGrp="1"/>
          </p:cNvSpPr>
          <p:nvPr>
            <p:ph type="title"/>
          </p:nvPr>
        </p:nvSpPr>
        <p:spPr>
          <a:xfrm>
            <a:off x="311700" y="26427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ΚΕΝΤΡΟ ΚΟΙΝΟΤΗΤΑΣ</a:t>
            </a:r>
            <a:endParaRPr sz="1920" u="sng"/>
          </a:p>
        </p:txBody>
      </p:sp>
      <p:sp>
        <p:nvSpPr>
          <p:cNvPr id="485" name="Google Shape;485;p68"/>
          <p:cNvSpPr txBox="1"/>
          <p:nvPr/>
        </p:nvSpPr>
        <p:spPr>
          <a:xfrm>
            <a:off x="59870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pic>
        <p:nvPicPr>
          <p:cNvPr id="486" name="Google Shape;486;p68"/>
          <p:cNvPicPr preferRelativeResize="0"/>
          <p:nvPr/>
        </p:nvPicPr>
        <p:blipFill>
          <a:blip r:embed="rId3">
            <a:alphaModFix/>
          </a:blip>
          <a:stretch>
            <a:fillRect/>
          </a:stretch>
        </p:blipFill>
        <p:spPr>
          <a:xfrm>
            <a:off x="2026675" y="1102213"/>
            <a:ext cx="5090650" cy="2939075"/>
          </a:xfrm>
          <a:prstGeom prst="rect">
            <a:avLst/>
          </a:prstGeom>
          <a:noFill/>
          <a:ln w="9525" cap="flat" cmpd="sng">
            <a:solidFill>
              <a:srgbClr val="548D6F"/>
            </a:solidFill>
            <a:prstDash val="solid"/>
            <a:round/>
            <a:headEnd type="none" w="sm" len="sm"/>
            <a:tailEnd type="none" w="sm" len="sm"/>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69"/>
          <p:cNvSpPr txBox="1">
            <a:spLocks noGrp="1"/>
          </p:cNvSpPr>
          <p:nvPr>
            <p:ph type="title"/>
          </p:nvPr>
        </p:nvSpPr>
        <p:spPr>
          <a:xfrm>
            <a:off x="311700" y="15617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ΠΡΟΓΡΑΜΜΑΤΑ ΓΙΑ ΤΗΝ ΑΝΤΙΜΕΤΩΠΙΣΗ ΤΗΣ ΦΤΩΧΕΙΑΣ </a:t>
            </a:r>
            <a:endParaRPr sz="1920" u="sng"/>
          </a:p>
        </p:txBody>
      </p:sp>
      <p:sp>
        <p:nvSpPr>
          <p:cNvPr id="492" name="Google Shape;492;p69"/>
          <p:cNvSpPr txBox="1">
            <a:spLocks noGrp="1"/>
          </p:cNvSpPr>
          <p:nvPr>
            <p:ph type="body" idx="1"/>
          </p:nvPr>
        </p:nvSpPr>
        <p:spPr>
          <a:xfrm>
            <a:off x="311700" y="728875"/>
            <a:ext cx="8520600" cy="40749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sz="1400">
                <a:solidFill>
                  <a:schemeClr val="accent2"/>
                </a:solidFill>
              </a:rPr>
              <a:t>1. Κοινωνικό Παντοπωλείο με τη συνεργασία της ΜΚΟ «Αποστολή» (</a:t>
            </a:r>
            <a:r>
              <a:rPr lang="en" sz="1400" b="1">
                <a:solidFill>
                  <a:schemeClr val="accent2"/>
                </a:solidFill>
              </a:rPr>
              <a:t>Δεν λειτούργησε το 2021. Είναι σε αναστολή λειτουργίας από τον Φεβρουάριο του 2020</a:t>
            </a:r>
            <a:r>
              <a:rPr lang="en" sz="1400">
                <a:solidFill>
                  <a:schemeClr val="accent2"/>
                </a:solidFill>
              </a:rPr>
              <a:t>)</a:t>
            </a:r>
            <a:br>
              <a:rPr lang="en" sz="1400">
                <a:solidFill>
                  <a:schemeClr val="accent2"/>
                </a:solidFill>
              </a:rPr>
            </a:br>
            <a:r>
              <a:rPr lang="en" sz="1400">
                <a:solidFill>
                  <a:schemeClr val="accent2"/>
                </a:solidFill>
              </a:rPr>
              <a:t>2. Κοινωνικό Παντοπωλείο με τη συνεργασία της μη κερδοσκοπικής εταιρείας «Φάρος Ελπίδας» (</a:t>
            </a:r>
            <a:r>
              <a:rPr lang="en" sz="1400" b="1">
                <a:solidFill>
                  <a:schemeClr val="accent2"/>
                </a:solidFill>
              </a:rPr>
              <a:t>Μοναδικοί ωφελούμενοι: 356 οικογένειες= 782 άτομα</a:t>
            </a:r>
            <a:r>
              <a:rPr lang="en" sz="1400">
                <a:solidFill>
                  <a:schemeClr val="accent2"/>
                </a:solidFill>
              </a:rPr>
              <a:t>)</a:t>
            </a:r>
            <a:br>
              <a:rPr lang="en" sz="1400">
                <a:solidFill>
                  <a:schemeClr val="accent2"/>
                </a:solidFill>
              </a:rPr>
            </a:br>
            <a:r>
              <a:rPr lang="en" sz="1400">
                <a:solidFill>
                  <a:schemeClr val="accent2"/>
                </a:solidFill>
              </a:rPr>
              <a:t>3. Πρόγραμμα Επισιτιστικής βοήθειας «ΣΥΝ-ΕΝΩΣΙΣ» της Ένωσης Ελλήνων Εφοπλιστών (</a:t>
            </a:r>
            <a:r>
              <a:rPr lang="en" sz="1400" b="1">
                <a:solidFill>
                  <a:schemeClr val="accent2"/>
                </a:solidFill>
              </a:rPr>
              <a:t>Σύνολο Μοναδικών ωφελούμενων : 71 οικογένειες = 205 άτομα</a:t>
            </a:r>
            <a:r>
              <a:rPr lang="en" sz="1400">
                <a:solidFill>
                  <a:schemeClr val="accent2"/>
                </a:solidFill>
              </a:rPr>
              <a:t>)</a:t>
            </a:r>
            <a:br>
              <a:rPr lang="en" sz="1400">
                <a:solidFill>
                  <a:schemeClr val="accent2"/>
                </a:solidFill>
              </a:rPr>
            </a:br>
            <a:r>
              <a:rPr lang="en" sz="1400">
                <a:solidFill>
                  <a:schemeClr val="accent2"/>
                </a:solidFill>
              </a:rPr>
              <a:t>4. Κοινωνικό συσσίτιο (</a:t>
            </a:r>
            <a:r>
              <a:rPr lang="en" sz="1400" b="1">
                <a:solidFill>
                  <a:schemeClr val="accent2"/>
                </a:solidFill>
              </a:rPr>
              <a:t>89 οικογένειες = 169 άτομα</a:t>
            </a:r>
            <a:r>
              <a:rPr lang="en" sz="1400">
                <a:solidFill>
                  <a:schemeClr val="accent2"/>
                </a:solidFill>
              </a:rPr>
              <a:t>)</a:t>
            </a:r>
            <a:br>
              <a:rPr lang="en" sz="1400">
                <a:solidFill>
                  <a:schemeClr val="accent2"/>
                </a:solidFill>
              </a:rPr>
            </a:br>
            <a:r>
              <a:rPr lang="en" sz="1400">
                <a:solidFill>
                  <a:schemeClr val="accent2"/>
                </a:solidFill>
              </a:rPr>
              <a:t>5. Κοινωνικό Φαρμακείο (</a:t>
            </a:r>
            <a:r>
              <a:rPr lang="en" sz="1400" b="1">
                <a:solidFill>
                  <a:schemeClr val="accent2"/>
                </a:solidFill>
              </a:rPr>
              <a:t>152 οικογένειες = 350 άτομα</a:t>
            </a:r>
            <a:r>
              <a:rPr lang="en" sz="1400">
                <a:solidFill>
                  <a:schemeClr val="accent2"/>
                </a:solidFill>
              </a:rPr>
              <a:t>)</a:t>
            </a:r>
            <a:br>
              <a:rPr lang="en" sz="1400">
                <a:solidFill>
                  <a:schemeClr val="accent2"/>
                </a:solidFill>
              </a:rPr>
            </a:br>
            <a:r>
              <a:rPr lang="en" sz="1400">
                <a:solidFill>
                  <a:schemeClr val="accent2"/>
                </a:solidFill>
              </a:rPr>
              <a:t>6. Δημοτική Ιματιοθήκη (</a:t>
            </a:r>
            <a:r>
              <a:rPr lang="en" sz="1400" b="1">
                <a:solidFill>
                  <a:schemeClr val="accent2"/>
                </a:solidFill>
              </a:rPr>
              <a:t>38 οικογένειες = 114 άτομα</a:t>
            </a:r>
            <a:r>
              <a:rPr lang="en" sz="1400">
                <a:solidFill>
                  <a:schemeClr val="accent2"/>
                </a:solidFill>
              </a:rPr>
              <a:t>)</a:t>
            </a:r>
            <a:br>
              <a:rPr lang="en" sz="1400">
                <a:solidFill>
                  <a:schemeClr val="accent2"/>
                </a:solidFill>
              </a:rPr>
            </a:br>
            <a:r>
              <a:rPr lang="en" sz="1400">
                <a:solidFill>
                  <a:schemeClr val="accent2"/>
                </a:solidFill>
              </a:rPr>
              <a:t>7. Έκτακτη οικονομική ενίσχυση σε απόρους με απόφαση Δ.Σ.</a:t>
            </a:r>
            <a:br>
              <a:rPr lang="en" sz="1400">
                <a:solidFill>
                  <a:schemeClr val="accent2"/>
                </a:solidFill>
              </a:rPr>
            </a:br>
            <a:r>
              <a:rPr lang="en" sz="1400">
                <a:solidFill>
                  <a:schemeClr val="accent2"/>
                </a:solidFill>
              </a:rPr>
              <a:t>8. Μηδενική συμμετοχή σε φαρμακευτική περίθαλψη</a:t>
            </a:r>
            <a:br>
              <a:rPr lang="en" sz="1400">
                <a:solidFill>
                  <a:schemeClr val="accent2"/>
                </a:solidFill>
              </a:rPr>
            </a:br>
            <a:r>
              <a:rPr lang="en" sz="1400">
                <a:solidFill>
                  <a:schemeClr val="accent2"/>
                </a:solidFill>
              </a:rPr>
              <a:t>9. Έκδοση πιστοποιητικού οικονομικής αδυναμίας</a:t>
            </a:r>
            <a:br>
              <a:rPr lang="en" sz="1400">
                <a:solidFill>
                  <a:schemeClr val="accent2"/>
                </a:solidFill>
              </a:rPr>
            </a:br>
            <a:r>
              <a:rPr lang="en" sz="1400">
                <a:solidFill>
                  <a:schemeClr val="accent2"/>
                </a:solidFill>
              </a:rPr>
              <a:t>10. Μείωση-απαλλαγή από δημοτικά τέλη</a:t>
            </a:r>
            <a:br>
              <a:rPr lang="en" sz="1400">
                <a:solidFill>
                  <a:schemeClr val="accent2"/>
                </a:solidFill>
              </a:rPr>
            </a:br>
            <a:r>
              <a:rPr lang="en" sz="1400">
                <a:solidFill>
                  <a:schemeClr val="accent2"/>
                </a:solidFill>
              </a:rPr>
              <a:t>11. Εφάπαξ βοήθημα για την επανασύνδεση ηλεκτρικού ρεύματος λόγω ληξιπροθέσμων οφειλών σε νοικοκυριά με χαμηλά εισοδήματα</a:t>
            </a:r>
            <a:br>
              <a:rPr lang="en" sz="1400">
                <a:solidFill>
                  <a:schemeClr val="accent2"/>
                </a:solidFill>
              </a:rPr>
            </a:br>
            <a:r>
              <a:rPr lang="en" sz="1400">
                <a:solidFill>
                  <a:schemeClr val="accent2"/>
                </a:solidFill>
              </a:rPr>
              <a:t>12. Συγκέντρωση τροφίμων και σχολικών ειδών για τους πυρόπληκτους στην Εύβοια</a:t>
            </a:r>
            <a:br>
              <a:rPr lang="en" sz="1400">
                <a:solidFill>
                  <a:schemeClr val="accent2"/>
                </a:solidFill>
              </a:rPr>
            </a:br>
            <a:r>
              <a:rPr lang="en" sz="1400">
                <a:solidFill>
                  <a:schemeClr val="accent2"/>
                </a:solidFill>
              </a:rPr>
              <a:t>13. Συγκέντρωση σχολικών ειδών στις 19/09/21 και χριστουγεννιάτικων παιχνιδιών στις 19/12/21</a:t>
            </a:r>
            <a:br>
              <a:rPr lang="en" sz="1400">
                <a:solidFill>
                  <a:schemeClr val="accent2"/>
                </a:solidFill>
              </a:rPr>
            </a:br>
            <a:r>
              <a:rPr lang="en" sz="1400">
                <a:solidFill>
                  <a:schemeClr val="accent2"/>
                </a:solidFill>
              </a:rPr>
              <a:t>14. Yλοποίηση προγράμματος υποτροφιών με κοινωνικοοικονομικά κριτήρια με τη συνεργασία του ΙΕΚ ΑΛΦΑ</a:t>
            </a:r>
            <a:endParaRPr sz="1400">
              <a:solidFill>
                <a:schemeClr val="accent2"/>
              </a:solidFill>
            </a:endParaRPr>
          </a:p>
        </p:txBody>
      </p:sp>
      <p:sp>
        <p:nvSpPr>
          <p:cNvPr id="493" name="Google Shape;493;p69"/>
          <p:cNvSpPr txBox="1"/>
          <p:nvPr/>
        </p:nvSpPr>
        <p:spPr>
          <a:xfrm>
            <a:off x="5993700" y="47580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70"/>
          <p:cNvSpPr txBox="1">
            <a:spLocks noGrp="1"/>
          </p:cNvSpPr>
          <p:nvPr>
            <p:ph type="title"/>
          </p:nvPr>
        </p:nvSpPr>
        <p:spPr>
          <a:xfrm>
            <a:off x="311700" y="15617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ΠΡΟΓΡΑΜΜΑΤΑ ΓΙΑ ΤΗΝ ΑΝΤΙΜΕΤΩΠΙΣΗ ΤΗΣ ΦΤΩΧΕΙΑΣ </a:t>
            </a:r>
            <a:endParaRPr sz="1920" u="sng"/>
          </a:p>
        </p:txBody>
      </p:sp>
      <p:sp>
        <p:nvSpPr>
          <p:cNvPr id="499" name="Google Shape;499;p70"/>
          <p:cNvSpPr txBox="1">
            <a:spLocks noGrp="1"/>
          </p:cNvSpPr>
          <p:nvPr>
            <p:ph type="body" idx="1"/>
          </p:nvPr>
        </p:nvSpPr>
        <p:spPr>
          <a:xfrm>
            <a:off x="311700" y="925500"/>
            <a:ext cx="8520600" cy="37335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r>
              <a:rPr lang="en" sz="1400" b="1" u="sng">
                <a:solidFill>
                  <a:srgbClr val="548D6F"/>
                </a:solidFill>
              </a:rPr>
              <a:t>Διανομές ΤΕΒΑ</a:t>
            </a:r>
            <a:br>
              <a:rPr lang="en" sz="1400">
                <a:solidFill>
                  <a:schemeClr val="accent2"/>
                </a:solidFill>
              </a:rPr>
            </a:br>
            <a:r>
              <a:rPr lang="en" sz="1400">
                <a:solidFill>
                  <a:schemeClr val="accent2"/>
                </a:solidFill>
              </a:rPr>
              <a:t>Συνέχισης υλοποίησης του χρηματοδοτούμενου προγράμματος «Επισιτιστικής και  Βασικής Υλικής Συνδρομής του Ταμείου Ευρωπαϊκής Βοήθειας για τους Απόρους (ΤΕΒΑ/FEAD)».</a:t>
            </a:r>
            <a:br>
              <a:rPr lang="en" sz="1400">
                <a:solidFill>
                  <a:schemeClr val="accent2"/>
                </a:solidFill>
              </a:rPr>
            </a:br>
            <a:r>
              <a:rPr lang="en" sz="1400">
                <a:solidFill>
                  <a:schemeClr val="accent2"/>
                </a:solidFill>
              </a:rPr>
              <a:t>Διοργάνωση και υλοποίηση 6 μεγάλων διανομών σε δικαιούχους ΤΕΒΑ με τρόφιμα μακράς διαρκείας, προϊόντα καθαριότητας, νωπά κρέατα, τυριά και φρέσκα φρούτα και λαχανικά , είδη βρεφικής φροντίδας κλπ.</a:t>
            </a:r>
            <a:br>
              <a:rPr lang="en" sz="1400">
                <a:solidFill>
                  <a:schemeClr val="accent2"/>
                </a:solidFill>
              </a:rPr>
            </a:br>
            <a:endParaRPr sz="1400">
              <a:solidFill>
                <a:schemeClr val="accent2"/>
              </a:solidFill>
            </a:endParaRPr>
          </a:p>
          <a:p>
            <a:pPr marL="0" lvl="0" indent="0" algn="l" rtl="0">
              <a:spcBef>
                <a:spcPts val="1200"/>
              </a:spcBef>
              <a:spcAft>
                <a:spcPts val="1200"/>
              </a:spcAft>
              <a:buNone/>
            </a:pPr>
            <a:endParaRPr sz="1400">
              <a:solidFill>
                <a:schemeClr val="accent2"/>
              </a:solidFill>
            </a:endParaRPr>
          </a:p>
        </p:txBody>
      </p:sp>
      <p:sp>
        <p:nvSpPr>
          <p:cNvPr id="500" name="Google Shape;500;p70"/>
          <p:cNvSpPr txBox="1"/>
          <p:nvPr/>
        </p:nvSpPr>
        <p:spPr>
          <a:xfrm>
            <a:off x="5987075" y="473152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pic>
        <p:nvPicPr>
          <p:cNvPr id="501" name="Google Shape;501;p70"/>
          <p:cNvPicPr preferRelativeResize="0"/>
          <p:nvPr/>
        </p:nvPicPr>
        <p:blipFill>
          <a:blip r:embed="rId3">
            <a:alphaModFix/>
          </a:blip>
          <a:stretch>
            <a:fillRect/>
          </a:stretch>
        </p:blipFill>
        <p:spPr>
          <a:xfrm>
            <a:off x="2094538" y="2349425"/>
            <a:ext cx="4954925" cy="2117125"/>
          </a:xfrm>
          <a:prstGeom prst="rect">
            <a:avLst/>
          </a:prstGeom>
          <a:noFill/>
          <a:ln w="9525" cap="flat" cmpd="sng">
            <a:solidFill>
              <a:srgbClr val="E6524F"/>
            </a:solidFill>
            <a:prstDash val="solid"/>
            <a:round/>
            <a:headEnd type="none" w="sm" len="sm"/>
            <a:tailEnd type="none" w="sm" len="sm"/>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71"/>
          <p:cNvSpPr txBox="1">
            <a:spLocks noGrp="1"/>
          </p:cNvSpPr>
          <p:nvPr>
            <p:ph type="title"/>
          </p:nvPr>
        </p:nvSpPr>
        <p:spPr>
          <a:xfrm>
            <a:off x="311700" y="15617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ΠΡΟΓΡΑΜΜΑΤΑ ΓΙΑ ΤΗΝ ΑΝΤΙΜΕΤΩΠΙΣΗ ΤΗΣ ΦΤΩΧΕΙΑΣ </a:t>
            </a:r>
            <a:endParaRPr sz="1920" u="sng"/>
          </a:p>
        </p:txBody>
      </p:sp>
      <p:sp>
        <p:nvSpPr>
          <p:cNvPr id="507" name="Google Shape;507;p71"/>
          <p:cNvSpPr txBox="1">
            <a:spLocks noGrp="1"/>
          </p:cNvSpPr>
          <p:nvPr>
            <p:ph type="body" idx="1"/>
          </p:nvPr>
        </p:nvSpPr>
        <p:spPr>
          <a:xfrm>
            <a:off x="311700" y="863450"/>
            <a:ext cx="8520600" cy="37335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400" b="1" u="sng">
                <a:solidFill>
                  <a:srgbClr val="548D6F"/>
                </a:solidFill>
              </a:rPr>
              <a:t>Άστεγοι</a:t>
            </a:r>
            <a:br>
              <a:rPr lang="en" sz="1400">
                <a:solidFill>
                  <a:schemeClr val="accent2"/>
                </a:solidFill>
              </a:rPr>
            </a:br>
            <a:r>
              <a:rPr lang="en" sz="1400" b="1">
                <a:solidFill>
                  <a:schemeClr val="accent2"/>
                </a:solidFill>
              </a:rPr>
              <a:t>Σύνολο:34 (Εκ των οποίων οι 8 είναι νέες καταγραφές το 2021)</a:t>
            </a:r>
            <a:endParaRPr sz="1400" b="1">
              <a:solidFill>
                <a:schemeClr val="accent2"/>
              </a:solidFill>
            </a:endParaRPr>
          </a:p>
          <a:p>
            <a:pPr marL="457200" lvl="0" indent="-317500" algn="l" rtl="0">
              <a:spcBef>
                <a:spcPts val="1200"/>
              </a:spcBef>
              <a:spcAft>
                <a:spcPts val="0"/>
              </a:spcAft>
              <a:buSzPts val="1400"/>
              <a:buChar char="●"/>
            </a:pPr>
            <a:r>
              <a:rPr lang="en" sz="1400">
                <a:solidFill>
                  <a:srgbClr val="212529"/>
                </a:solidFill>
              </a:rPr>
              <a:t>Δράση </a:t>
            </a:r>
            <a:r>
              <a:rPr lang="en" sz="1400">
                <a:solidFill>
                  <a:schemeClr val="accent2"/>
                </a:solidFill>
              </a:rPr>
              <a:t>προστασίας αστέγων από την covid 19 με τη πραγματοποίηση διαγνωστικού ελέγχου (rapid test)στις 3/3/21 με τη συνεργασία της Περιφέρειας Ν. Τομέα Αττικής και τον Ιατρικό Σύλλογο,</a:t>
            </a:r>
            <a:endParaRPr sz="1400">
              <a:solidFill>
                <a:schemeClr val="accent2"/>
              </a:solidFill>
            </a:endParaRPr>
          </a:p>
          <a:p>
            <a:pPr marL="457200" lvl="0" indent="-317500" algn="l" rtl="0">
              <a:spcBef>
                <a:spcPts val="0"/>
              </a:spcBef>
              <a:spcAft>
                <a:spcPts val="0"/>
              </a:spcAft>
              <a:buClr>
                <a:schemeClr val="accent2"/>
              </a:buClr>
              <a:buSzPts val="1400"/>
              <a:buChar char="●"/>
            </a:pPr>
            <a:r>
              <a:rPr lang="en" sz="1400">
                <a:solidFill>
                  <a:schemeClr val="accent2"/>
                </a:solidFill>
              </a:rPr>
              <a:t>Δράσεις προστασίας αστέγων σε περιόδους ακραίων καιρικών φαινομένων (Διανομή κουβερτών, ξηράς τροφής, ζεστών ροφημάτων, ενημέρωση για καταλύματα κλπ),</a:t>
            </a:r>
            <a:endParaRPr sz="1400">
              <a:solidFill>
                <a:schemeClr val="accent2"/>
              </a:solidFill>
            </a:endParaRPr>
          </a:p>
          <a:p>
            <a:pPr marL="457200" lvl="0" indent="-317500" algn="l" rtl="0">
              <a:spcBef>
                <a:spcPts val="0"/>
              </a:spcBef>
              <a:spcAft>
                <a:spcPts val="0"/>
              </a:spcAft>
              <a:buClr>
                <a:schemeClr val="accent2"/>
              </a:buClr>
              <a:buSzPts val="1400"/>
              <a:buChar char="●"/>
            </a:pPr>
            <a:r>
              <a:rPr lang="en" sz="1400">
                <a:solidFill>
                  <a:schemeClr val="accent2"/>
                </a:solidFill>
              </a:rPr>
              <a:t>Διανομή ειδών ατομικής υγιεινής, παροχή υλικού (μάσκες αντισηπτικά κλπ) και ενημέρωση για τον covid – 19 στους καταγεγραμμένους αστέγους του Δήμου καθ όλη τη διάρκεια της πανδημίας.</a:t>
            </a:r>
            <a:endParaRPr sz="1400">
              <a:solidFill>
                <a:schemeClr val="accent2"/>
              </a:solidFill>
            </a:endParaRPr>
          </a:p>
          <a:p>
            <a:pPr marL="0" lvl="0" indent="0" algn="l" rtl="0">
              <a:spcBef>
                <a:spcPts val="1200"/>
              </a:spcBef>
              <a:spcAft>
                <a:spcPts val="0"/>
              </a:spcAft>
              <a:buNone/>
            </a:pPr>
            <a:r>
              <a:rPr lang="en" sz="1400" b="1" u="sng">
                <a:solidFill>
                  <a:srgbClr val="548D6F"/>
                </a:solidFill>
              </a:rPr>
              <a:t>Εισαγγελικές Παραγγελίες</a:t>
            </a:r>
            <a:br>
              <a:rPr lang="en" sz="1400">
                <a:solidFill>
                  <a:schemeClr val="accent2"/>
                </a:solidFill>
              </a:rPr>
            </a:br>
            <a:r>
              <a:rPr lang="en" sz="1400" b="1">
                <a:solidFill>
                  <a:schemeClr val="accent2"/>
                </a:solidFill>
              </a:rPr>
              <a:t>23 περιπτώσεις υπό εισαγγελική παραγγελία</a:t>
            </a:r>
            <a:br>
              <a:rPr lang="en" sz="1400" b="1">
                <a:solidFill>
                  <a:schemeClr val="accent2"/>
                </a:solidFill>
              </a:rPr>
            </a:br>
            <a:br>
              <a:rPr lang="en" sz="1400" b="1">
                <a:solidFill>
                  <a:schemeClr val="accent2"/>
                </a:solidFill>
              </a:rPr>
            </a:br>
            <a:r>
              <a:rPr lang="en" sz="1400" b="1" u="sng">
                <a:solidFill>
                  <a:srgbClr val="548D6F"/>
                </a:solidFill>
              </a:rPr>
              <a:t>Κοινωνικές Έρευνες</a:t>
            </a:r>
            <a:br>
              <a:rPr lang="en" sz="1400" b="1" u="sng">
                <a:solidFill>
                  <a:srgbClr val="548D6F"/>
                </a:solidFill>
              </a:rPr>
            </a:br>
            <a:r>
              <a:rPr lang="en" sz="1400" b="1">
                <a:solidFill>
                  <a:srgbClr val="212529"/>
                </a:solidFill>
              </a:rPr>
              <a:t>Διενεργήθηκαν 39 Κοινωνικές έρευνες</a:t>
            </a:r>
            <a:br>
              <a:rPr lang="en" sz="1400" b="1">
                <a:solidFill>
                  <a:srgbClr val="212529"/>
                </a:solidFill>
              </a:rPr>
            </a:br>
            <a:r>
              <a:rPr lang="en" sz="1400">
                <a:solidFill>
                  <a:srgbClr val="212529"/>
                </a:solidFill>
              </a:rPr>
              <a:t>!Χορήγηση βεβαιώσεων κοινωνικής έρευνας για εισαγωγή πολιτών σε δομές ΕΟΠΥΥ</a:t>
            </a:r>
            <a:endParaRPr sz="1400">
              <a:solidFill>
                <a:srgbClr val="212529"/>
              </a:solidFill>
            </a:endParaRPr>
          </a:p>
          <a:p>
            <a:pPr marL="0" lvl="0" indent="0" algn="l" rtl="0">
              <a:spcBef>
                <a:spcPts val="1200"/>
              </a:spcBef>
              <a:spcAft>
                <a:spcPts val="1200"/>
              </a:spcAft>
              <a:buNone/>
            </a:pPr>
            <a:endParaRPr sz="1400">
              <a:solidFill>
                <a:schemeClr val="accent2"/>
              </a:solidFill>
            </a:endParaRPr>
          </a:p>
        </p:txBody>
      </p:sp>
      <p:sp>
        <p:nvSpPr>
          <p:cNvPr id="508" name="Google Shape;508;p71"/>
          <p:cNvSpPr txBox="1"/>
          <p:nvPr/>
        </p:nvSpPr>
        <p:spPr>
          <a:xfrm>
            <a:off x="5987075" y="473152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74675" y="205750"/>
            <a:ext cx="8651700" cy="4543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008">
                <a:solidFill>
                  <a:schemeClr val="accent2"/>
                </a:solidFill>
              </a:rPr>
              <a:t>Είμαι πεπεισμένος ότι η κρίση είναι δυνατόν να αποτελέσει και μια ευκαιρία για το ψηφιακό μετασχηματισμό. Στον Δήμο μας έχουμε προχωρήσει σε αρκετές ενέργειες και δράσεις προς την κατεύθυνση της </a:t>
            </a:r>
            <a:r>
              <a:rPr lang="en" sz="1008" b="1">
                <a:solidFill>
                  <a:srgbClr val="548D6F"/>
                </a:solidFill>
              </a:rPr>
              <a:t>ηλεκτρονικής διακυβέρνησης</a:t>
            </a:r>
            <a:r>
              <a:rPr lang="en" sz="1008">
                <a:solidFill>
                  <a:schemeClr val="accent2"/>
                </a:solidFill>
              </a:rPr>
              <a:t> και της αξιοποίησης νέων τεχνολογιών που βελτιώνουν την καθημερινότητα του Πολίτη.</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Αγαπητές και αγαπητοί συνάδελφοι,</a:t>
            </a:r>
            <a:br>
              <a:rPr lang="en" sz="1008">
                <a:solidFill>
                  <a:schemeClr val="accent2"/>
                </a:solidFill>
              </a:rPr>
            </a:br>
            <a:endParaRPr sz="1008">
              <a:solidFill>
                <a:schemeClr val="accent2"/>
              </a:solidFill>
            </a:endParaRPr>
          </a:p>
          <a:p>
            <a:pPr marL="0" lvl="0" indent="0" algn="l" rtl="0">
              <a:spcBef>
                <a:spcPts val="0"/>
              </a:spcBef>
              <a:spcAft>
                <a:spcPts val="0"/>
              </a:spcAft>
              <a:buNone/>
            </a:pPr>
            <a:r>
              <a:rPr lang="en" sz="1008">
                <a:solidFill>
                  <a:schemeClr val="accent2"/>
                </a:solidFill>
              </a:rPr>
              <a:t>Με τα στοιχεία των απολογισμών που σας έχουν σταλεί και θα σας παρουσιαστούν αναλυτικά αμέσως μετά, αναδεικνύεται η σταθερά ανοδική πορεία του Δήμου σε όλα τα πεδία </a:t>
            </a:r>
            <a:r>
              <a:rPr lang="en" sz="1008" b="1">
                <a:solidFill>
                  <a:srgbClr val="548D6F"/>
                </a:solidFill>
              </a:rPr>
              <a:t>διατηρώντας τις ισχυρές βάσεις</a:t>
            </a:r>
            <a:r>
              <a:rPr lang="en" sz="1008">
                <a:solidFill>
                  <a:schemeClr val="accent2"/>
                </a:solidFill>
              </a:rPr>
              <a:t> που έχουμε δημιουργήσει και υλοποιώντας </a:t>
            </a:r>
            <a:r>
              <a:rPr lang="en" sz="1008" b="1">
                <a:solidFill>
                  <a:srgbClr val="548D6F"/>
                </a:solidFill>
              </a:rPr>
              <a:t>ένα ολοκληρωμένο σχεδιασμό</a:t>
            </a:r>
            <a:r>
              <a:rPr lang="en" sz="1008">
                <a:solidFill>
                  <a:schemeClr val="accent2"/>
                </a:solidFill>
              </a:rPr>
              <a:t> σε όλους τους τομείς με σημαντικά αποτελέσματα.</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Η εμπιστοσύνη των πολιτών μας δίνει τη δύναμη να συνεχίσουμε με σιγουριά και αυτοπεποίθηση και </a:t>
            </a:r>
            <a:r>
              <a:rPr lang="en" sz="1008" b="1">
                <a:solidFill>
                  <a:srgbClr val="548D6F"/>
                </a:solidFill>
              </a:rPr>
              <a:t>με βάση τις αρχές, τις αξίες, το κύρος και την αξιοπιστία του έργου μας</a:t>
            </a:r>
            <a:r>
              <a:rPr lang="en" sz="1008">
                <a:solidFill>
                  <a:schemeClr val="accent2"/>
                </a:solidFill>
              </a:rPr>
              <a:t>.</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Κρατάμε τον λόγο μας απέναντι σας και με έργο ανταποδίδουμε την εμπιστοσύνη σας.</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a:solidFill>
                  <a:schemeClr val="accent2"/>
                </a:solidFill>
              </a:rPr>
              <a:t>Συνεχίζουμε με όλες μας τις δυνάμεις </a:t>
            </a:r>
            <a:r>
              <a:rPr lang="en" sz="1008" b="1">
                <a:solidFill>
                  <a:srgbClr val="548D6F"/>
                </a:solidFill>
              </a:rPr>
              <a:t>με θέληση και συνέπεια</a:t>
            </a:r>
            <a:r>
              <a:rPr lang="en" sz="1008">
                <a:solidFill>
                  <a:schemeClr val="accent2"/>
                </a:solidFill>
              </a:rPr>
              <a:t>.</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a:solidFill>
                  <a:schemeClr val="accent2"/>
                </a:solidFill>
              </a:rPr>
              <a:t>Είμαστε με την κοινωνία, σταθερά προσανατολισμένοι στις </a:t>
            </a:r>
            <a:r>
              <a:rPr lang="en" sz="1008" b="1">
                <a:solidFill>
                  <a:srgbClr val="548D6F"/>
                </a:solidFill>
              </a:rPr>
              <a:t>ανάγκες των πολλών και στο συμφέρον της πόλης</a:t>
            </a:r>
            <a:r>
              <a:rPr lang="en" sz="1008">
                <a:solidFill>
                  <a:schemeClr val="accent2"/>
                </a:solidFill>
              </a:rPr>
              <a:t>.</a:t>
            </a:r>
            <a:endParaRPr sz="1008">
              <a:solidFill>
                <a:schemeClr val="accent2"/>
              </a:solidFill>
            </a:endParaRPr>
          </a:p>
          <a:p>
            <a:pPr marL="457200" lvl="0" indent="-292664" algn="l" rtl="0">
              <a:spcBef>
                <a:spcPts val="0"/>
              </a:spcBef>
              <a:spcAft>
                <a:spcPts val="0"/>
              </a:spcAft>
              <a:buClr>
                <a:schemeClr val="accent2"/>
              </a:buClr>
              <a:buSzPts val="1009"/>
              <a:buChar char="●"/>
            </a:pPr>
            <a:r>
              <a:rPr lang="en" sz="1008" b="1">
                <a:solidFill>
                  <a:srgbClr val="548D6F"/>
                </a:solidFill>
              </a:rPr>
              <a:t>Προχωράμε με βάση τις αρχές, το ήθος και τις αξίες μας</a:t>
            </a:r>
            <a:r>
              <a:rPr lang="en" sz="1008">
                <a:solidFill>
                  <a:schemeClr val="accent2"/>
                </a:solidFill>
              </a:rPr>
              <a:t>, με το κύρος και την αξιοπιστία του έργου μας.</a:t>
            </a: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endParaRPr sz="1008">
              <a:solidFill>
                <a:schemeClr val="accent2"/>
              </a:solidFill>
            </a:endParaRPr>
          </a:p>
          <a:p>
            <a:pPr marL="0" lvl="0" indent="0" algn="l" rtl="0">
              <a:spcBef>
                <a:spcPts val="0"/>
              </a:spcBef>
              <a:spcAft>
                <a:spcPts val="0"/>
              </a:spcAft>
              <a:buNone/>
            </a:pPr>
            <a:r>
              <a:rPr lang="en" sz="1008">
                <a:solidFill>
                  <a:schemeClr val="accent2"/>
                </a:solidFill>
              </a:rPr>
              <a:t>Θα ακολουθήσουν οι αναλυτικές αναφορές σε κάθε τομέα δράσης του Δήμου για το 2021.</a:t>
            </a:r>
            <a:endParaRPr sz="1008">
              <a:solidFill>
                <a:schemeClr val="accent2"/>
              </a:solidFill>
            </a:endParaRPr>
          </a:p>
        </p:txBody>
      </p:sp>
      <p:sp>
        <p:nvSpPr>
          <p:cNvPr id="90" name="Google Shape;90;p18"/>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72"/>
          <p:cNvSpPr txBox="1">
            <a:spLocks noGrp="1"/>
          </p:cNvSpPr>
          <p:nvPr>
            <p:ph type="title"/>
          </p:nvPr>
        </p:nvSpPr>
        <p:spPr>
          <a:xfrm>
            <a:off x="311700" y="83200"/>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ΑΛΛΑ ΠΡΟΓΡΑΜΜΑΤΑ</a:t>
            </a:r>
            <a:endParaRPr sz="1920" u="sng"/>
          </a:p>
        </p:txBody>
      </p:sp>
      <p:sp>
        <p:nvSpPr>
          <p:cNvPr id="514" name="Google Shape;514;p72"/>
          <p:cNvSpPr txBox="1">
            <a:spLocks noGrp="1"/>
          </p:cNvSpPr>
          <p:nvPr>
            <p:ph type="body" idx="1"/>
          </p:nvPr>
        </p:nvSpPr>
        <p:spPr>
          <a:xfrm>
            <a:off x="311700" y="622700"/>
            <a:ext cx="8520600" cy="42021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77500" lnSpcReduction="20000"/>
          </a:bodyPr>
          <a:lstStyle/>
          <a:p>
            <a:pPr marL="0" lvl="0" indent="0" algn="l" rtl="0">
              <a:spcBef>
                <a:spcPts val="0"/>
              </a:spcBef>
              <a:spcAft>
                <a:spcPts val="1200"/>
              </a:spcAft>
              <a:buNone/>
            </a:pPr>
            <a:r>
              <a:rPr lang="en" sz="1400">
                <a:solidFill>
                  <a:schemeClr val="accent2"/>
                </a:solidFill>
              </a:rPr>
              <a:t>- ΠΡΟΓΡΑΜΜΑ ΒΟΗΘΕΙΑ ΣΤΟ ΣΠΙΤΙ (</a:t>
            </a:r>
            <a:r>
              <a:rPr lang="en" sz="1400" b="1">
                <a:solidFill>
                  <a:schemeClr val="accent2"/>
                </a:solidFill>
              </a:rPr>
              <a:t>Σύνολο: 76 περιπτώσεις</a:t>
            </a:r>
            <a:r>
              <a:rPr lang="en" sz="1400">
                <a:solidFill>
                  <a:schemeClr val="accent2"/>
                </a:solidFill>
              </a:rPr>
              <a:t>)</a:t>
            </a:r>
            <a:br>
              <a:rPr lang="en" sz="1400">
                <a:solidFill>
                  <a:schemeClr val="accent2"/>
                </a:solidFill>
              </a:rPr>
            </a:br>
            <a:r>
              <a:rPr lang="en" sz="1400">
                <a:solidFill>
                  <a:schemeClr val="accent2"/>
                </a:solidFill>
              </a:rPr>
              <a:t>- ΣΥΜΒΟΥΛΕΥΤΙΚΟ ΚΕΝΤΡΟ ΟΙΚΟΓΕΝΕΙΑΣ (ΣΥΜΒΟΥΛΕΥΤΙΚΗ, ΨΥΧΟΛΟΓΙΚΗ ΑΞΙΟΛΟΓΗΣΗ ΚΑΙ ΥΠΟΣΤΗΡΙΞΗ) (</a:t>
            </a:r>
            <a:r>
              <a:rPr lang="en" sz="1400" b="1">
                <a:solidFill>
                  <a:schemeClr val="accent2"/>
                </a:solidFill>
              </a:rPr>
              <a:t>Σύνολο: 129 περιπτώσεις</a:t>
            </a:r>
            <a:r>
              <a:rPr lang="en" sz="1400">
                <a:solidFill>
                  <a:schemeClr val="accent2"/>
                </a:solidFill>
              </a:rPr>
              <a:t>)</a:t>
            </a:r>
            <a:br>
              <a:rPr lang="en" sz="1400">
                <a:solidFill>
                  <a:schemeClr val="accent2"/>
                </a:solidFill>
              </a:rPr>
            </a:br>
            <a:r>
              <a:rPr lang="en" sz="1400">
                <a:solidFill>
                  <a:schemeClr val="accent2"/>
                </a:solidFill>
              </a:rPr>
              <a:t>- ΣΥΝΕΡΓΑΣΙΑ ΜΕ ΣΧΟΛΕΙΑ</a:t>
            </a:r>
            <a:br>
              <a:rPr lang="en" sz="1400">
                <a:solidFill>
                  <a:schemeClr val="accent2"/>
                </a:solidFill>
              </a:rPr>
            </a:br>
            <a:r>
              <a:rPr lang="en" sz="1400">
                <a:solidFill>
                  <a:schemeClr val="accent2"/>
                </a:solidFill>
              </a:rPr>
              <a:t>- ΣΥΜΒΟΥΛΕΥΤΙΚΟΣ ΣΤΑΘΜΟΣ ΓΙΑ ΤΗΝ ΑΝΟΙΑ (</a:t>
            </a:r>
            <a:r>
              <a:rPr lang="en" sz="1400" b="1">
                <a:solidFill>
                  <a:schemeClr val="accent2"/>
                </a:solidFill>
              </a:rPr>
              <a:t>Αριθμός Ωφελουμένων: 11</a:t>
            </a:r>
            <a:r>
              <a:rPr lang="en" sz="1400">
                <a:solidFill>
                  <a:schemeClr val="accent2"/>
                </a:solidFill>
              </a:rPr>
              <a:t>)</a:t>
            </a:r>
            <a:br>
              <a:rPr lang="en" sz="1400">
                <a:solidFill>
                  <a:schemeClr val="accent2"/>
                </a:solidFill>
              </a:rPr>
            </a:br>
            <a:r>
              <a:rPr lang="en" sz="1400">
                <a:solidFill>
                  <a:schemeClr val="accent2"/>
                </a:solidFill>
              </a:rPr>
              <a:t>- ΠΡΟΓΡΑΜΜΑΤΑ ΣΥΝΑΙΣΘΗΜΑΤΙΚΗΣ ΑΝΑΠΤΥΞΗΣ</a:t>
            </a:r>
            <a:br>
              <a:rPr lang="en" sz="1400">
                <a:solidFill>
                  <a:schemeClr val="accent2"/>
                </a:solidFill>
              </a:rPr>
            </a:br>
            <a:r>
              <a:rPr lang="en" sz="1400">
                <a:solidFill>
                  <a:schemeClr val="accent2"/>
                </a:solidFill>
              </a:rPr>
              <a:t>- ΠΑΡΟΥΣΙΑΣΕΙΣ ΣΕ ΗΜΕΡΙΔΕΣ ΣΥΝΕΔΡΙΑ</a:t>
            </a:r>
            <a:br>
              <a:rPr lang="en" sz="1400">
                <a:solidFill>
                  <a:schemeClr val="accent2"/>
                </a:solidFill>
              </a:rPr>
            </a:br>
            <a:r>
              <a:rPr lang="en" sz="1400">
                <a:solidFill>
                  <a:schemeClr val="accent2"/>
                </a:solidFill>
              </a:rPr>
              <a:t>- ΨΥΧΟΛΟΓΙΚΗ ΑΞΙΟΛΟΓΗΣΗ ΚΑΙ ΥΠΟΣΤΗΡΙΞΗ (</a:t>
            </a:r>
            <a:r>
              <a:rPr lang="en" sz="1400" b="1">
                <a:solidFill>
                  <a:schemeClr val="accent2"/>
                </a:solidFill>
              </a:rPr>
              <a:t>Σύνολο: 117 περιπτώσεις</a:t>
            </a:r>
            <a:r>
              <a:rPr lang="en" sz="1400">
                <a:solidFill>
                  <a:schemeClr val="accent2"/>
                </a:solidFill>
              </a:rPr>
              <a:t>)</a:t>
            </a:r>
            <a:br>
              <a:rPr lang="en" sz="1400">
                <a:solidFill>
                  <a:schemeClr val="accent2"/>
                </a:solidFill>
              </a:rPr>
            </a:br>
            <a:r>
              <a:rPr lang="en" sz="1400">
                <a:solidFill>
                  <a:schemeClr val="accent2"/>
                </a:solidFill>
              </a:rPr>
              <a:t>- ΕΙΣΑΓΓΕΛΙΚΕΣ ΠΑΡΑΓΓΕΛΙΕΣ (</a:t>
            </a:r>
            <a:r>
              <a:rPr lang="en" sz="1400" b="1">
                <a:solidFill>
                  <a:schemeClr val="accent2"/>
                </a:solidFill>
              </a:rPr>
              <a:t>Σύνολο: 26 εισαγγελικές παραγγελίες</a:t>
            </a:r>
            <a:r>
              <a:rPr lang="en" sz="1400">
                <a:solidFill>
                  <a:schemeClr val="accent2"/>
                </a:solidFill>
              </a:rPr>
              <a:t>)</a:t>
            </a:r>
            <a:br>
              <a:rPr lang="en" sz="1400">
                <a:solidFill>
                  <a:schemeClr val="accent2"/>
                </a:solidFill>
              </a:rPr>
            </a:br>
            <a:r>
              <a:rPr lang="en" sz="1400">
                <a:solidFill>
                  <a:schemeClr val="accent2"/>
                </a:solidFill>
              </a:rPr>
              <a:t>- ΚΟΙΝΩΝΙΚΕΣ ΕΡΕΥΝΕΣ (</a:t>
            </a:r>
            <a:r>
              <a:rPr lang="en" sz="1400" b="1">
                <a:solidFill>
                  <a:schemeClr val="accent2"/>
                </a:solidFill>
              </a:rPr>
              <a:t>ΣΥΝΟΛΟ: Διενεργήθηκαν 43 Κοινωνικές έρευνες</a:t>
            </a:r>
            <a:r>
              <a:rPr lang="en" sz="1400">
                <a:solidFill>
                  <a:schemeClr val="accent2"/>
                </a:solidFill>
              </a:rPr>
              <a:t>)</a:t>
            </a:r>
            <a:br>
              <a:rPr lang="en" sz="1400">
                <a:solidFill>
                  <a:schemeClr val="accent2"/>
                </a:solidFill>
              </a:rPr>
            </a:br>
            <a:r>
              <a:rPr lang="en" sz="1400">
                <a:solidFill>
                  <a:schemeClr val="accent2"/>
                </a:solidFill>
              </a:rPr>
              <a:t>- ΜΕΙΩΣΗ/ ΑΠΑΛΛΑΓΗ ΑΠΟ ΔΗΜΟΤΙΚΑ ΤΕΛΗ (</a:t>
            </a:r>
            <a:r>
              <a:rPr lang="en" sz="1400" b="1">
                <a:solidFill>
                  <a:schemeClr val="accent2"/>
                </a:solidFill>
              </a:rPr>
              <a:t>Σύνολο : Ελέγχθηκαν 31 αιτήσεις, εγκρίθηκαν οι 18</a:t>
            </a:r>
            <a:r>
              <a:rPr lang="en" sz="1400">
                <a:solidFill>
                  <a:schemeClr val="accent2"/>
                </a:solidFill>
              </a:rPr>
              <a:t>)</a:t>
            </a:r>
            <a:br>
              <a:rPr lang="en" sz="1400">
                <a:solidFill>
                  <a:schemeClr val="accent2"/>
                </a:solidFill>
              </a:rPr>
            </a:br>
            <a:r>
              <a:rPr lang="en" sz="1400">
                <a:solidFill>
                  <a:schemeClr val="accent2"/>
                </a:solidFill>
              </a:rPr>
              <a:t>- ΣΥΝΕΡΓΑΣΙΑ ΜΕ ΣΧΟΛΕΙΑ</a:t>
            </a:r>
            <a:br>
              <a:rPr lang="en" sz="1400">
                <a:solidFill>
                  <a:schemeClr val="accent2"/>
                </a:solidFill>
              </a:rPr>
            </a:br>
            <a:r>
              <a:rPr lang="en" sz="1400">
                <a:solidFill>
                  <a:schemeClr val="accent2"/>
                </a:solidFill>
              </a:rPr>
              <a:t>- </a:t>
            </a:r>
            <a:r>
              <a:rPr lang="en" sz="1400" u="sng">
                <a:solidFill>
                  <a:schemeClr val="accent2"/>
                </a:solidFill>
              </a:rPr>
              <a:t>ΔΡΑΣΕΙΣ ΓΙΑ ΤΗΝ ΠΑΝΔΗΜΙΑ</a:t>
            </a:r>
            <a:br>
              <a:rPr lang="en" sz="1400">
                <a:solidFill>
                  <a:schemeClr val="accent2"/>
                </a:solidFill>
              </a:rPr>
            </a:br>
            <a:r>
              <a:rPr lang="en" sz="1400">
                <a:solidFill>
                  <a:schemeClr val="accent2"/>
                </a:solidFill>
              </a:rPr>
              <a:t>Συνοπτικά το 2021, πραγματοποιήθηκαν : </a:t>
            </a:r>
            <a:br>
              <a:rPr lang="en" sz="1400">
                <a:solidFill>
                  <a:schemeClr val="accent2"/>
                </a:solidFill>
              </a:rPr>
            </a:br>
            <a:r>
              <a:rPr lang="en" sz="1400">
                <a:solidFill>
                  <a:schemeClr val="accent2"/>
                </a:solidFill>
              </a:rPr>
              <a:t>1) </a:t>
            </a:r>
            <a:r>
              <a:rPr lang="en" sz="1400" b="1">
                <a:solidFill>
                  <a:schemeClr val="accent2"/>
                </a:solidFill>
              </a:rPr>
              <a:t>14 δράσεις</a:t>
            </a:r>
            <a:r>
              <a:rPr lang="en" sz="1400">
                <a:solidFill>
                  <a:schemeClr val="accent2"/>
                </a:solidFill>
              </a:rPr>
              <a:t> με δωρεάν ελέγχους με rapid test από κλιμάκια του ΕΟΔΥ</a:t>
            </a:r>
            <a:br>
              <a:rPr lang="en" sz="1400">
                <a:solidFill>
                  <a:schemeClr val="accent2"/>
                </a:solidFill>
              </a:rPr>
            </a:br>
            <a:r>
              <a:rPr lang="en" sz="1400">
                <a:solidFill>
                  <a:schemeClr val="accent2"/>
                </a:solidFill>
              </a:rPr>
              <a:t>2) </a:t>
            </a:r>
            <a:r>
              <a:rPr lang="en" sz="1400" b="1">
                <a:solidFill>
                  <a:schemeClr val="accent2"/>
                </a:solidFill>
              </a:rPr>
              <a:t>1 δράση</a:t>
            </a:r>
            <a:r>
              <a:rPr lang="en" sz="1400">
                <a:solidFill>
                  <a:schemeClr val="accent2"/>
                </a:solidFill>
              </a:rPr>
              <a:t> με δωρεάν ελέγχους με rapid test στους άστεγους και τους ωφελούμενους των Κοινωνικών δομών από την Περιφέρεια Αττικής και τον Ιατρικό Σύλλογο Αθηνών (3/3/21)</a:t>
            </a:r>
            <a:br>
              <a:rPr lang="en" sz="1400">
                <a:solidFill>
                  <a:schemeClr val="accent2"/>
                </a:solidFill>
              </a:rPr>
            </a:br>
            <a:r>
              <a:rPr lang="en" sz="1400">
                <a:solidFill>
                  <a:schemeClr val="accent2"/>
                </a:solidFill>
              </a:rPr>
              <a:t>3) </a:t>
            </a:r>
            <a:r>
              <a:rPr lang="en" sz="1400" b="1">
                <a:solidFill>
                  <a:schemeClr val="accent2"/>
                </a:solidFill>
              </a:rPr>
              <a:t>1 δράση</a:t>
            </a:r>
            <a:r>
              <a:rPr lang="en" sz="1400">
                <a:solidFill>
                  <a:schemeClr val="accent2"/>
                </a:solidFill>
              </a:rPr>
              <a:t> με δωρεάν ελέγχους με την διαδικασία rapid test στην Λαϊκή Αγορά του Μοσχάτου από την Περιφέρεια Αττικής και τον Ιατρικό Σύλλογο Αθηνών</a:t>
            </a:r>
            <a:br>
              <a:rPr lang="en" sz="1400">
                <a:solidFill>
                  <a:schemeClr val="accent2"/>
                </a:solidFill>
              </a:rPr>
            </a:br>
            <a:r>
              <a:rPr lang="en" sz="1400">
                <a:solidFill>
                  <a:schemeClr val="accent2"/>
                </a:solidFill>
              </a:rPr>
              <a:t>4) </a:t>
            </a:r>
            <a:r>
              <a:rPr lang="en" sz="1400" b="1">
                <a:solidFill>
                  <a:schemeClr val="accent2"/>
                </a:solidFill>
              </a:rPr>
              <a:t>1 δράση</a:t>
            </a:r>
            <a:r>
              <a:rPr lang="en" sz="1400">
                <a:solidFill>
                  <a:schemeClr val="accent2"/>
                </a:solidFill>
              </a:rPr>
              <a:t> με δωρεάν ελέγχους με την διαδικασία rapid test σε επιβάτες αυτοκινήτων (drivethrough) στην κοινότητα του Μοσχάτου από κλιμάκιο του ΕΟΔΥ </a:t>
            </a:r>
            <a:br>
              <a:rPr lang="en" sz="1400">
                <a:solidFill>
                  <a:schemeClr val="accent2"/>
                </a:solidFill>
              </a:rPr>
            </a:br>
            <a:r>
              <a:rPr lang="en" sz="1400">
                <a:solidFill>
                  <a:schemeClr val="accent2"/>
                </a:solidFill>
              </a:rPr>
              <a:t>5) Μοριακοί έλεγχοι και rapid τεστ σε εργαζόμενους του Δήμου σε συνεργασία με ιδιωτικό κέντρο που έχει σύμβαση ο Δήμος .</a:t>
            </a:r>
            <a:br>
              <a:rPr lang="en" sz="1400">
                <a:solidFill>
                  <a:schemeClr val="accent2"/>
                </a:solidFill>
              </a:rPr>
            </a:br>
            <a:r>
              <a:rPr lang="en" sz="1400" b="1">
                <a:solidFill>
                  <a:schemeClr val="accent2"/>
                </a:solidFill>
              </a:rPr>
              <a:t>Στο σύνολο έγιναν 8324 τεστ από τα οποία τα 637 ήταν μοριακά και τα 7687 rapid test.</a:t>
            </a:r>
            <a:endParaRPr sz="1400" b="1">
              <a:solidFill>
                <a:schemeClr val="accent2"/>
              </a:solidFill>
            </a:endParaRPr>
          </a:p>
        </p:txBody>
      </p:sp>
      <p:sp>
        <p:nvSpPr>
          <p:cNvPr id="515" name="Google Shape;515;p72"/>
          <p:cNvSpPr txBox="1"/>
          <p:nvPr/>
        </p:nvSpPr>
        <p:spPr>
          <a:xfrm>
            <a:off x="5921175" y="47913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73"/>
          <p:cNvSpPr txBox="1">
            <a:spLocks noGrp="1"/>
          </p:cNvSpPr>
          <p:nvPr>
            <p:ph type="title"/>
          </p:nvPr>
        </p:nvSpPr>
        <p:spPr>
          <a:xfrm>
            <a:off x="311700" y="784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ΤΜΗΜΑ ΥΓΕΙΟΝΟΜΙΚΗΣ ΠΡΟΛΗΨΗΣ ΚΑΙ ΕΠΙΔΟΜΑΤΩΝ</a:t>
            </a:r>
            <a:endParaRPr sz="1920" u="sng"/>
          </a:p>
        </p:txBody>
      </p:sp>
      <p:sp>
        <p:nvSpPr>
          <p:cNvPr id="521" name="Google Shape;521;p73"/>
          <p:cNvSpPr txBox="1">
            <a:spLocks noGrp="1"/>
          </p:cNvSpPr>
          <p:nvPr>
            <p:ph type="body" idx="1"/>
          </p:nvPr>
        </p:nvSpPr>
        <p:spPr>
          <a:xfrm>
            <a:off x="311700" y="495900"/>
            <a:ext cx="8520600" cy="45813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1200"/>
              </a:spcAft>
              <a:buNone/>
            </a:pPr>
            <a:r>
              <a:rPr lang="en" sz="1400" b="1" i="1">
                <a:solidFill>
                  <a:srgbClr val="548D6F"/>
                </a:solidFill>
              </a:rPr>
              <a:t>ΕΛΕΓΧΟΣ ΚΑΙ ΕΠΟΠΤΕΙΑ ΣΕ ΙΔΙΩΤΙΚΟΥΣ ΠΑΙΔΙΚΟΥΣ ΣΤΑΘΜΟΥΣ (Μ.Φ.Π.Α.Δ)</a:t>
            </a:r>
            <a:br>
              <a:rPr lang="en" sz="1400"/>
            </a:br>
            <a:r>
              <a:rPr lang="en" sz="1400"/>
              <a:t>-</a:t>
            </a:r>
            <a:r>
              <a:rPr lang="en" sz="1400">
                <a:solidFill>
                  <a:schemeClr val="accent2"/>
                </a:solidFill>
              </a:rPr>
              <a:t> ΕΓΚΡΙΣΗ ΠΡΟΣΛΗΨΗΣ ΠΡΟΣΩΠΙΚΟΥ (</a:t>
            </a:r>
            <a:r>
              <a:rPr lang="en" sz="1400" b="1">
                <a:solidFill>
                  <a:schemeClr val="accent2"/>
                </a:solidFill>
              </a:rPr>
              <a:t>17 Άτομα</a:t>
            </a:r>
            <a:r>
              <a:rPr lang="en" sz="1400">
                <a:solidFill>
                  <a:schemeClr val="accent2"/>
                </a:solidFill>
              </a:rPr>
              <a:t>)</a:t>
            </a:r>
            <a:br>
              <a:rPr lang="en" sz="1400">
                <a:solidFill>
                  <a:schemeClr val="accent2"/>
                </a:solidFill>
              </a:rPr>
            </a:br>
            <a:br>
              <a:rPr lang="en" sz="1400">
                <a:solidFill>
                  <a:schemeClr val="accent2"/>
                </a:solidFill>
              </a:rPr>
            </a:br>
            <a:r>
              <a:rPr lang="en" sz="1400" b="1">
                <a:solidFill>
                  <a:srgbClr val="548D6F"/>
                </a:solidFill>
              </a:rPr>
              <a:t>Έκδοση αντιγράφου Ποινικού Μητρώου για το προσωπικό των ΜΦΠΑΔ ανά εξάμηνο</a:t>
            </a:r>
            <a:r>
              <a:rPr lang="en" sz="1400">
                <a:solidFill>
                  <a:schemeClr val="accent2"/>
                </a:solidFill>
              </a:rPr>
              <a:t> </a:t>
            </a:r>
            <a:br>
              <a:rPr lang="en" sz="1400">
                <a:solidFill>
                  <a:schemeClr val="accent2"/>
                </a:solidFill>
              </a:rPr>
            </a:br>
            <a:r>
              <a:rPr lang="en" sz="1400">
                <a:solidFill>
                  <a:schemeClr val="accent2"/>
                </a:solidFill>
              </a:rPr>
              <a:t>(</a:t>
            </a:r>
            <a:r>
              <a:rPr lang="en" sz="1400" b="1">
                <a:solidFill>
                  <a:schemeClr val="accent2"/>
                </a:solidFill>
              </a:rPr>
              <a:t>90 Αιτήματα</a:t>
            </a:r>
            <a:r>
              <a:rPr lang="en" sz="1400">
                <a:solidFill>
                  <a:schemeClr val="accent2"/>
                </a:solidFill>
              </a:rPr>
              <a:t>) </a:t>
            </a:r>
            <a:br>
              <a:rPr lang="en" sz="1400">
                <a:solidFill>
                  <a:schemeClr val="accent2"/>
                </a:solidFill>
              </a:rPr>
            </a:br>
            <a:br>
              <a:rPr lang="en" sz="1400"/>
            </a:br>
            <a:r>
              <a:rPr lang="en" sz="1400" b="1" i="1">
                <a:solidFill>
                  <a:srgbClr val="548D6F"/>
                </a:solidFill>
              </a:rPr>
              <a:t>ΕΠΟΠΤΕΙΑ ΦΙΛΑΝΘΡΩΠΙΚΩΝ ΣΩΜΑΤΕΙΩΝ ΚΑΙ ΙΔΡΥΜΑΤΩΝ («ΚΟΙΝΩΝΙΚΗ ΜΕΡΙΜΝΑ ΜΟΣΧΑΤΟΥ»-«ΠΕΚ ΑμεΑ»)</a:t>
            </a:r>
            <a:r>
              <a:rPr lang="en" sz="1400"/>
              <a:t> </a:t>
            </a:r>
            <a:r>
              <a:rPr lang="en" sz="1400">
                <a:solidFill>
                  <a:schemeClr val="accent2"/>
                </a:solidFill>
              </a:rPr>
              <a:t>(</a:t>
            </a:r>
            <a:r>
              <a:rPr lang="en" sz="1400" b="1">
                <a:solidFill>
                  <a:schemeClr val="accent2"/>
                </a:solidFill>
              </a:rPr>
              <a:t>Αριθμός πράξεων: 12, Επισκέψεις : 4</a:t>
            </a:r>
            <a:r>
              <a:rPr lang="en" sz="1400">
                <a:solidFill>
                  <a:schemeClr val="accent2"/>
                </a:solidFill>
              </a:rPr>
              <a:t>)</a:t>
            </a:r>
            <a:br>
              <a:rPr lang="en" sz="1400">
                <a:solidFill>
                  <a:schemeClr val="accent2"/>
                </a:solidFill>
              </a:rPr>
            </a:br>
            <a:br>
              <a:rPr lang="en" sz="1400">
                <a:solidFill>
                  <a:schemeClr val="accent2"/>
                </a:solidFill>
              </a:rPr>
            </a:br>
            <a:r>
              <a:rPr lang="en" sz="1400" b="1">
                <a:solidFill>
                  <a:srgbClr val="548D6F"/>
                </a:solidFill>
              </a:rPr>
              <a:t>ΕΝΗΜΕΡΩΣΗ ΑΝΕΡΓΩΝ </a:t>
            </a:r>
            <a:r>
              <a:rPr lang="en" sz="1400">
                <a:solidFill>
                  <a:srgbClr val="212529"/>
                </a:solidFill>
              </a:rPr>
              <a:t>(</a:t>
            </a:r>
            <a:r>
              <a:rPr lang="en" sz="1400" b="1">
                <a:solidFill>
                  <a:srgbClr val="212529"/>
                </a:solidFill>
              </a:rPr>
              <a:t>60 περιπτώσεις, Αριθμός πράξεων: 300</a:t>
            </a:r>
            <a:r>
              <a:rPr lang="en" sz="1400">
                <a:solidFill>
                  <a:srgbClr val="212529"/>
                </a:solidFill>
              </a:rPr>
              <a:t>)</a:t>
            </a:r>
            <a:br>
              <a:rPr lang="en" sz="1400">
                <a:solidFill>
                  <a:srgbClr val="212529"/>
                </a:solidFill>
              </a:rPr>
            </a:br>
            <a:br>
              <a:rPr lang="en" sz="1400">
                <a:solidFill>
                  <a:srgbClr val="212529"/>
                </a:solidFill>
              </a:rPr>
            </a:br>
            <a:r>
              <a:rPr lang="en" sz="1400" b="1">
                <a:solidFill>
                  <a:srgbClr val="548D6F"/>
                </a:solidFill>
              </a:rPr>
              <a:t>ΜΕΤΑΤΡΟΠΗ ΠΟΙΝΗΣ ΜΕ ΤΗΝ ΠΑΡΟΧΗ ΚΟΙΝΩΦΕΛΟΥΣ ΕΡΓΑΣΙΑΣ ΣΤΗΝ ΚΟΙΝΟΤΗΤΑ</a:t>
            </a:r>
            <a:r>
              <a:rPr lang="en" sz="1400">
                <a:solidFill>
                  <a:srgbClr val="212529"/>
                </a:solidFill>
              </a:rPr>
              <a:t> (</a:t>
            </a:r>
            <a:r>
              <a:rPr lang="en" sz="1400" b="1">
                <a:solidFill>
                  <a:srgbClr val="212529"/>
                </a:solidFill>
              </a:rPr>
              <a:t>Αριθμός ωφελούμενων 2021: 15 περιπτώσεις</a:t>
            </a:r>
            <a:r>
              <a:rPr lang="en" sz="1400">
                <a:solidFill>
                  <a:srgbClr val="212529"/>
                </a:solidFill>
              </a:rPr>
              <a:t>)</a:t>
            </a:r>
            <a:br>
              <a:rPr lang="en" sz="1400">
                <a:solidFill>
                  <a:srgbClr val="212529"/>
                </a:solidFill>
              </a:rPr>
            </a:br>
            <a:br>
              <a:rPr lang="en" sz="1400">
                <a:solidFill>
                  <a:srgbClr val="212529"/>
                </a:solidFill>
              </a:rPr>
            </a:br>
            <a:r>
              <a:rPr lang="en" sz="1400" b="1" i="1">
                <a:solidFill>
                  <a:srgbClr val="548D6F"/>
                </a:solidFill>
              </a:rPr>
              <a:t>ΥΛΟΠΟΙΗΣΗ ΠΡΟΓΡΑΜΜΑΤΟΣ ΑΙΜΟΔΟΣΙΑΣ ΓΙΑ ΕΝΙΣΧΥΣΗ ΤΗΣ ΤΡΑΠΕΖΑΣ ΑΙΜΑΤΟΣ ΤΟΥ ΔΗΜΟΥ </a:t>
            </a:r>
            <a:r>
              <a:rPr lang="en" sz="1400">
                <a:solidFill>
                  <a:schemeClr val="accent2"/>
                </a:solidFill>
              </a:rPr>
              <a:t>(</a:t>
            </a:r>
            <a:r>
              <a:rPr lang="en" sz="1400" b="1">
                <a:solidFill>
                  <a:schemeClr val="accent2"/>
                </a:solidFill>
              </a:rPr>
              <a:t>Σύνολο: 190 Φιάλες αίματος</a:t>
            </a:r>
            <a:r>
              <a:rPr lang="en" sz="1400">
                <a:solidFill>
                  <a:schemeClr val="accent2"/>
                </a:solidFill>
              </a:rPr>
              <a:t>)</a:t>
            </a:r>
            <a:br>
              <a:rPr lang="en" sz="1400">
                <a:solidFill>
                  <a:schemeClr val="accent2"/>
                </a:solidFill>
              </a:rPr>
            </a:br>
            <a:r>
              <a:rPr lang="en" sz="1400">
                <a:solidFill>
                  <a:schemeClr val="accent2"/>
                </a:solidFill>
              </a:rPr>
              <a:t>- Συνεργασία με το «ΤΟ ΧΑΜΟΓΕΛΟ ΤΟΥ ΠΑΙΔΙΟΥ» για διήμερη δράση εθελοντικής αιμοδοσίας με το Κινητό Εργαστήριο Ενημέρωσης «ΟΔΥΣΣΕΑΣ» καθώς και την κινητή Μονάδα Προληπτικής Ιατρικής στις 5 Ιουνίου 2021 και 6 Ιουνίου 2021 (</a:t>
            </a:r>
            <a:r>
              <a:rPr lang="en" sz="1400" b="1">
                <a:solidFill>
                  <a:schemeClr val="accent2"/>
                </a:solidFill>
              </a:rPr>
              <a:t>Αριθμός συμμετεχόντων: 20</a:t>
            </a:r>
            <a:r>
              <a:rPr lang="en" sz="1400">
                <a:solidFill>
                  <a:schemeClr val="accent2"/>
                </a:solidFill>
              </a:rPr>
              <a:t>)</a:t>
            </a:r>
            <a:endParaRPr sz="1400">
              <a:solidFill>
                <a:srgbClr val="212529"/>
              </a:solidFill>
            </a:endParaRPr>
          </a:p>
        </p:txBody>
      </p:sp>
      <p:sp>
        <p:nvSpPr>
          <p:cNvPr id="522" name="Google Shape;522;p73"/>
          <p:cNvSpPr txBox="1"/>
          <p:nvPr/>
        </p:nvSpPr>
        <p:spPr>
          <a:xfrm>
            <a:off x="59870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Google Shape;527;p74"/>
          <p:cNvSpPr txBox="1">
            <a:spLocks noGrp="1"/>
          </p:cNvSpPr>
          <p:nvPr>
            <p:ph type="title"/>
          </p:nvPr>
        </p:nvSpPr>
        <p:spPr>
          <a:xfrm>
            <a:off x="311700" y="784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1920" u="sng"/>
              <a:t>ΤΜΗΜΑ ΥΓΕΙΟΝΟΜΙΚΗΣ ΠΡΟΛΗΨΗΣ ΚΑΙ ΕΠΙΔΟΜΑΤΩΝ</a:t>
            </a:r>
            <a:endParaRPr sz="1920" u="sng"/>
          </a:p>
        </p:txBody>
      </p:sp>
      <p:sp>
        <p:nvSpPr>
          <p:cNvPr id="528" name="Google Shape;528;p74"/>
          <p:cNvSpPr txBox="1">
            <a:spLocks noGrp="1"/>
          </p:cNvSpPr>
          <p:nvPr>
            <p:ph type="body" idx="1"/>
          </p:nvPr>
        </p:nvSpPr>
        <p:spPr>
          <a:xfrm>
            <a:off x="311700" y="562250"/>
            <a:ext cx="8520600" cy="3625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400" b="1">
                <a:solidFill>
                  <a:srgbClr val="548D6F"/>
                </a:solidFill>
              </a:rPr>
              <a:t>ΣΧΕΔΙΑΣΜΟΣ ΚΑΙ ΥΛΟΠΟΙΗΣΗ ΠΡΟΓΡΑΜΜΑΤΩΝ ΠΡΟΑΓΩΓΗΣ ΥΓΕΙΑΣ</a:t>
            </a:r>
            <a:br>
              <a:rPr lang="en" sz="1400" b="1">
                <a:solidFill>
                  <a:srgbClr val="548D6F"/>
                </a:solidFill>
              </a:rPr>
            </a:br>
            <a:br>
              <a:rPr lang="en" sz="1400" b="1">
                <a:solidFill>
                  <a:srgbClr val="548D6F"/>
                </a:solidFill>
              </a:rPr>
            </a:br>
            <a:r>
              <a:rPr lang="en" sz="1400" b="1">
                <a:solidFill>
                  <a:srgbClr val="548D6F"/>
                </a:solidFill>
              </a:rPr>
              <a:t>ΑΛΛΕΣ ΔΡΑΣΕΙΣ</a:t>
            </a:r>
            <a:br>
              <a:rPr lang="en" sz="1400" b="1">
                <a:solidFill>
                  <a:srgbClr val="548D6F"/>
                </a:solidFill>
              </a:rPr>
            </a:br>
            <a:br>
              <a:rPr lang="en" sz="1400" b="1">
                <a:solidFill>
                  <a:srgbClr val="548D6F"/>
                </a:solidFill>
              </a:rPr>
            </a:br>
            <a:r>
              <a:rPr lang="en" sz="1400" b="1">
                <a:solidFill>
                  <a:srgbClr val="548D6F"/>
                </a:solidFill>
              </a:rPr>
              <a:t>ΠΡΟΓΡΑΜΜΑ «ΔΙΑ ΒΙΟΥ ΜΑΘΗΣΗΣ»</a:t>
            </a:r>
            <a:br>
              <a:rPr lang="en" sz="1400" b="1">
                <a:solidFill>
                  <a:srgbClr val="548D6F"/>
                </a:solidFill>
              </a:rPr>
            </a:br>
            <a:r>
              <a:rPr lang="en" sz="1400">
                <a:solidFill>
                  <a:srgbClr val="212529"/>
                </a:solidFill>
              </a:rPr>
              <a:t>Δημιουργία </a:t>
            </a:r>
            <a:r>
              <a:rPr lang="en" sz="1400" b="1">
                <a:solidFill>
                  <a:srgbClr val="212529"/>
                </a:solidFill>
              </a:rPr>
              <a:t>11 νέων Τμημάτων</a:t>
            </a:r>
            <a:br>
              <a:rPr lang="en" sz="1400">
                <a:solidFill>
                  <a:srgbClr val="212529"/>
                </a:solidFill>
              </a:rPr>
            </a:br>
            <a:r>
              <a:rPr lang="en" sz="1400">
                <a:solidFill>
                  <a:srgbClr val="212529"/>
                </a:solidFill>
              </a:rPr>
              <a:t>Για τη συγκεκριμένη εργασία υλοποιήθηκαν οι παρακάτω ενέργειες:</a:t>
            </a:r>
            <a:br>
              <a:rPr lang="en" sz="1400">
                <a:solidFill>
                  <a:srgbClr val="212529"/>
                </a:solidFill>
              </a:rPr>
            </a:br>
            <a:r>
              <a:rPr lang="en" sz="1400">
                <a:solidFill>
                  <a:srgbClr val="212529"/>
                </a:solidFill>
              </a:rPr>
              <a:t>- Συνεργασία με Υπευθύνους του Κ.Δ.Β.Μ: </a:t>
            </a:r>
            <a:r>
              <a:rPr lang="en" sz="1400" b="1">
                <a:solidFill>
                  <a:srgbClr val="212529"/>
                </a:solidFill>
              </a:rPr>
              <a:t>450</a:t>
            </a:r>
            <a:br>
              <a:rPr lang="en" sz="1400">
                <a:solidFill>
                  <a:srgbClr val="212529"/>
                </a:solidFill>
              </a:rPr>
            </a:br>
            <a:r>
              <a:rPr lang="en" sz="1400">
                <a:solidFill>
                  <a:srgbClr val="212529"/>
                </a:solidFill>
              </a:rPr>
              <a:t>- Συνεργασία με ωφελούμενους: </a:t>
            </a:r>
            <a:r>
              <a:rPr lang="en" sz="1400" b="1">
                <a:solidFill>
                  <a:srgbClr val="212529"/>
                </a:solidFill>
              </a:rPr>
              <a:t>500</a:t>
            </a:r>
            <a:br>
              <a:rPr lang="en" sz="1400">
                <a:solidFill>
                  <a:srgbClr val="212529"/>
                </a:solidFill>
              </a:rPr>
            </a:br>
            <a:r>
              <a:rPr lang="en" sz="1400">
                <a:solidFill>
                  <a:srgbClr val="212529"/>
                </a:solidFill>
              </a:rPr>
              <a:t>- Παρακολούθησαν: </a:t>
            </a:r>
            <a:r>
              <a:rPr lang="en" sz="1400" b="1">
                <a:solidFill>
                  <a:srgbClr val="212529"/>
                </a:solidFill>
              </a:rPr>
              <a:t>171 άτομα</a:t>
            </a:r>
            <a:br>
              <a:rPr lang="en" sz="1400">
                <a:solidFill>
                  <a:srgbClr val="212529"/>
                </a:solidFill>
              </a:rPr>
            </a:br>
            <a:r>
              <a:rPr lang="en" sz="1400">
                <a:solidFill>
                  <a:srgbClr val="212529"/>
                </a:solidFill>
              </a:rPr>
              <a:t>Από αυτά έλαβαν βεβαίωση επιτυχούς παρακολούθησης: </a:t>
            </a:r>
            <a:r>
              <a:rPr lang="en" sz="1400" b="1">
                <a:solidFill>
                  <a:srgbClr val="212529"/>
                </a:solidFill>
              </a:rPr>
              <a:t>113</a:t>
            </a:r>
            <a:br>
              <a:rPr lang="en" sz="1400" b="1">
                <a:solidFill>
                  <a:srgbClr val="212529"/>
                </a:solidFill>
              </a:rPr>
            </a:br>
            <a:br>
              <a:rPr lang="en" sz="1400" b="1">
                <a:solidFill>
                  <a:srgbClr val="212529"/>
                </a:solidFill>
              </a:rPr>
            </a:br>
            <a:r>
              <a:rPr lang="en" sz="1400" b="1">
                <a:solidFill>
                  <a:srgbClr val="548D6F"/>
                </a:solidFill>
              </a:rPr>
              <a:t>ΣΥΝΕΡΓΑΣΙΕΣ</a:t>
            </a:r>
            <a:br>
              <a:rPr lang="en" sz="1400" b="1">
                <a:solidFill>
                  <a:srgbClr val="548D6F"/>
                </a:solidFill>
              </a:rPr>
            </a:br>
            <a:endParaRPr sz="1400" b="1">
              <a:solidFill>
                <a:srgbClr val="548D6F"/>
              </a:solidFill>
            </a:endParaRPr>
          </a:p>
        </p:txBody>
      </p:sp>
      <p:sp>
        <p:nvSpPr>
          <p:cNvPr id="529" name="Google Shape;529;p74"/>
          <p:cNvSpPr txBox="1"/>
          <p:nvPr/>
        </p:nvSpPr>
        <p:spPr>
          <a:xfrm>
            <a:off x="59870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Google Shape;534;p75"/>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Πολιτισμού, Παιδείας, Αθλητισμού</a:t>
            </a:r>
            <a:r>
              <a:rPr lang="en" sz="2700">
                <a:solidFill>
                  <a:srgbClr val="548D6F"/>
                </a:solidFill>
              </a:rPr>
              <a:t> Δήμου Μοσχάτου - Ταύρου</a:t>
            </a:r>
            <a:endParaRPr sz="2700">
              <a:solidFill>
                <a:srgbClr val="548D6F"/>
              </a:solidFill>
            </a:endParaRPr>
          </a:p>
        </p:txBody>
      </p:sp>
      <p:sp>
        <p:nvSpPr>
          <p:cNvPr id="535" name="Google Shape;535;p75"/>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536" name="Google Shape;536;p75"/>
          <p:cNvSpPr txBox="1"/>
          <p:nvPr/>
        </p:nvSpPr>
        <p:spPr>
          <a:xfrm>
            <a:off x="325200" y="3728975"/>
            <a:ext cx="4120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Αντιδήμαρχος: </a:t>
            </a:r>
            <a:r>
              <a:rPr lang="en" b="1" i="1">
                <a:solidFill>
                  <a:srgbClr val="548D6F"/>
                </a:solidFill>
              </a:rPr>
              <a:t>Δείξιμος Παντελεήμων</a:t>
            </a:r>
            <a:r>
              <a:rPr lang="en" b="1">
                <a:solidFill>
                  <a:srgbClr val="548D6F"/>
                </a:solidFill>
              </a:rPr>
              <a:t> </a:t>
            </a:r>
            <a:br>
              <a:rPr lang="en" b="1" i="1">
                <a:solidFill>
                  <a:srgbClr val="548D6F"/>
                </a:solidFill>
              </a:rPr>
            </a:br>
            <a:r>
              <a:rPr lang="en"/>
              <a:t>Προϊστάμενος Διεύθυνσης: </a:t>
            </a:r>
            <a:r>
              <a:rPr lang="en" b="1" i="1">
                <a:solidFill>
                  <a:srgbClr val="548D6F"/>
                </a:solidFill>
              </a:rPr>
              <a:t>Ιωαννίδης Ιωάννης</a:t>
            </a:r>
            <a:endParaRPr b="1" i="1">
              <a:solidFill>
                <a:srgbClr val="548D6F"/>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76"/>
          <p:cNvSpPr txBox="1">
            <a:spLocks noGrp="1"/>
          </p:cNvSpPr>
          <p:nvPr>
            <p:ph type="title"/>
          </p:nvPr>
        </p:nvSpPr>
        <p:spPr>
          <a:xfrm>
            <a:off x="311700" y="784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u="sng"/>
              <a:t>Πεδίο Πολιτισμού</a:t>
            </a:r>
            <a:endParaRPr u="sng"/>
          </a:p>
        </p:txBody>
      </p:sp>
      <p:sp>
        <p:nvSpPr>
          <p:cNvPr id="542" name="Google Shape;542;p76"/>
          <p:cNvSpPr txBox="1">
            <a:spLocks noGrp="1"/>
          </p:cNvSpPr>
          <p:nvPr>
            <p:ph type="body" idx="1"/>
          </p:nvPr>
        </p:nvSpPr>
        <p:spPr>
          <a:xfrm>
            <a:off x="205750" y="651125"/>
            <a:ext cx="8781300" cy="4140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400"/>
              <a:t>-Κατά το μεγαλύτερο διάστημα του 2021 δεν έγιναν εκδηλώσεις </a:t>
            </a:r>
            <a:r>
              <a:rPr lang="en" sz="1400" b="1">
                <a:solidFill>
                  <a:srgbClr val="548D6F"/>
                </a:solidFill>
              </a:rPr>
              <a:t>σε φυσικό χώρο</a:t>
            </a:r>
            <a:r>
              <a:rPr lang="en" sz="1400"/>
              <a:t>. Όμως, </a:t>
            </a:r>
            <a:r>
              <a:rPr lang="en" sz="1400" b="1">
                <a:solidFill>
                  <a:srgbClr val="548D6F"/>
                </a:solidFill>
              </a:rPr>
              <a:t>έγινε δυνατή η ψηφιακή τους λειτουργία</a:t>
            </a:r>
            <a:r>
              <a:rPr lang="en" sz="1400"/>
              <a:t> σε μεγάλο βαθμό ενώ όπου υπήρξε η δυνατότητα δια ζώσης λειτουργίας, με βάση τα υγειονομικά πρωτόκολλα, διοργανώθηκαν πολιτιστικές εκδηλώσεις και πραγματοποιήθηκαν μαθήματα στις καλλιτεχνικές εκπαιδευτικές λειτουργίες με τους έμπειρους καλλιτεχνικούς εμψυχωτές.</a:t>
            </a:r>
            <a:br>
              <a:rPr lang="en" sz="1400"/>
            </a:br>
            <a:r>
              <a:rPr lang="en" sz="1400"/>
              <a:t>-Το Καρναβάλι του 2021 </a:t>
            </a:r>
            <a:r>
              <a:rPr lang="en" sz="1400" b="1">
                <a:solidFill>
                  <a:srgbClr val="548D6F"/>
                </a:solidFill>
              </a:rPr>
              <a:t>δεν πραγματοποιήθηκε παρέλαση</a:t>
            </a:r>
            <a:r>
              <a:rPr lang="en" sz="1400"/>
              <a:t>. Όμως, το ιδιαίτερο επιτυχημένο «Κυνήγι του Χαμένου Θησαυρού» με σύνθημα «Τρέχουμε on line» πραγματοποίησε ένα ψηφιακό Κυνήγι με πολύ μεγάλη συμμετοχή (</a:t>
            </a:r>
            <a:r>
              <a:rPr lang="en" sz="1400" b="1">
                <a:solidFill>
                  <a:srgbClr val="548D6F"/>
                </a:solidFill>
              </a:rPr>
              <a:t>89 ομάδες με 710 συμμετέχοντες</a:t>
            </a:r>
            <a:r>
              <a:rPr lang="en" sz="1400"/>
              <a:t> από πολλές περιοχές από όλη την Ελλάδα) αποδεικνύοντας για μία ακόμη φορά ότι αποτελούν την πρωτοπορία του Καρναβαλιού μας.</a:t>
            </a:r>
            <a:br>
              <a:rPr lang="en" sz="1400"/>
            </a:br>
            <a:r>
              <a:rPr lang="en" sz="1400"/>
              <a:t>- Τον Μάρτιο του 2021 ο Δήμος μας, στο πλαίσιο των επετειακών εορτασμών για τα </a:t>
            </a:r>
            <a:r>
              <a:rPr lang="en" sz="1400" b="1">
                <a:solidFill>
                  <a:srgbClr val="548D6F"/>
                </a:solidFill>
              </a:rPr>
              <a:t>200 χρόνια από την έναρξη της Ελληνικής Επανάστασης</a:t>
            </a:r>
            <a:r>
              <a:rPr lang="en" sz="1400"/>
              <a:t>, υλοποίησε δύο σημαντικές εκδηλώσεις. Η πρώτη εκδήλωση φορούσε τη θεματική ενότητα με θέμα «1</a:t>
            </a:r>
            <a:r>
              <a:rPr lang="en" sz="1400" b="1">
                <a:solidFill>
                  <a:srgbClr val="548D6F"/>
                </a:solidFill>
              </a:rPr>
              <a:t>821 Η Εθνεγερσία μέσα από τις εικαστικές τέχνες</a:t>
            </a:r>
            <a:r>
              <a:rPr lang="en" sz="1400"/>
              <a:t>» και είναι αναρτημένη στην ιστοσελίδα του Δήμο. Επίσης, ανήμερα 25ης Μαρτίου διεξήχθη μία ηχητική και βιντεοσκοπική εγκατάσταση στα Σφαγεία στον Ταύρο επί της οδού Πειραιώς αξιοποιώντας γνωστές εικαστικές απεικονίσεις από την ελληνική επανάσταση με ηχητική επένδυση.</a:t>
            </a:r>
            <a:br>
              <a:rPr lang="en" sz="1400"/>
            </a:br>
            <a:r>
              <a:rPr lang="en" sz="1400"/>
              <a:t>- Μελέτη υλικού τεκμηρίωσης αρχαιολογικών και ιστορικών δεδομένων με σκοπό την </a:t>
            </a:r>
            <a:r>
              <a:rPr lang="en" sz="1400" b="1">
                <a:solidFill>
                  <a:srgbClr val="548D6F"/>
                </a:solidFill>
              </a:rPr>
              <a:t>ανάδειξη, προβολή και προστασία της υλικής και άυλης πολιτιστικής κληρονομιάς</a:t>
            </a:r>
            <a:r>
              <a:rPr lang="en" sz="1400"/>
              <a:t> του Δήμου μας.</a:t>
            </a:r>
            <a:endParaRPr sz="1400"/>
          </a:p>
        </p:txBody>
      </p:sp>
      <p:sp>
        <p:nvSpPr>
          <p:cNvPr id="543" name="Google Shape;543;p76"/>
          <p:cNvSpPr txBox="1"/>
          <p:nvPr/>
        </p:nvSpPr>
        <p:spPr>
          <a:xfrm>
            <a:off x="59870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77"/>
          <p:cNvSpPr txBox="1">
            <a:spLocks noGrp="1"/>
          </p:cNvSpPr>
          <p:nvPr>
            <p:ph type="title"/>
          </p:nvPr>
        </p:nvSpPr>
        <p:spPr>
          <a:xfrm>
            <a:off x="311700" y="784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u="sng"/>
              <a:t>Πεδίο Πολιτισμού</a:t>
            </a:r>
            <a:endParaRPr u="sng"/>
          </a:p>
        </p:txBody>
      </p:sp>
      <p:sp>
        <p:nvSpPr>
          <p:cNvPr id="549" name="Google Shape;549;p77"/>
          <p:cNvSpPr txBox="1">
            <a:spLocks noGrp="1"/>
          </p:cNvSpPr>
          <p:nvPr>
            <p:ph type="body" idx="1"/>
          </p:nvPr>
        </p:nvSpPr>
        <p:spPr>
          <a:xfrm>
            <a:off x="205750" y="651125"/>
            <a:ext cx="8781300" cy="3437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400"/>
              <a:t>- Από τις αρχές του 2021 πραγματοποιήθηκαν </a:t>
            </a:r>
            <a:r>
              <a:rPr lang="en" sz="1400" b="1">
                <a:solidFill>
                  <a:srgbClr val="548D6F"/>
                </a:solidFill>
              </a:rPr>
              <a:t>26 εορταστικές εκδηλώσεις</a:t>
            </a:r>
            <a:r>
              <a:rPr lang="en" sz="1400"/>
              <a:t> και δράσεις μέσω livestreaming με μουσικοθεατρικά αφιερώματα και συναυλία λυρικού τραγουδιού, παραδοσιακή μουσική και συναυλίες με πολύ γνωστούς καλλιτέχνες, αφήγηση κλασικών παραμυθιών και παράσταση θεάτρου σκιών, καλλιτεχνικά εργαστήρια και θεατρικές παραστάσεις για παιδιά, παραστάσεις με μάγους και ταχυδακτυλουργούς. Τέλος, πραγματοποιήθηκαν 3 συναυλίες για την </a:t>
            </a:r>
            <a:r>
              <a:rPr lang="en" sz="1400" b="1">
                <a:solidFill>
                  <a:srgbClr val="548D6F"/>
                </a:solidFill>
              </a:rPr>
              <a:t>«Ημέρα της Γυναίκας»</a:t>
            </a:r>
            <a:r>
              <a:rPr lang="en" sz="1400"/>
              <a:t> με σημαντικές τραγουδίστριες. Οι εκδηλώσεις αφορούσαν όλους τους θεατές μέσω livestreaming και οι οποίες προβάλλονταν και από την ιστοσελίδα του Δήμου μας dimosmoschatou–tavrou.gr/live.</a:t>
            </a:r>
            <a:br>
              <a:rPr lang="en" sz="1400"/>
            </a:br>
            <a:r>
              <a:rPr lang="en" sz="1400"/>
              <a:t>- Μεγάλη επιτυχία το Σεπτέμβρη του 2021 σημείωσαν δύο σημαντικοί και ιστορικοί πολιτιστικοί θεσμοί: τα </a:t>
            </a:r>
            <a:r>
              <a:rPr lang="en" sz="1400" b="1">
                <a:solidFill>
                  <a:srgbClr val="548D6F"/>
                </a:solidFill>
              </a:rPr>
              <a:t>«Ταύρεια»</a:t>
            </a:r>
            <a:r>
              <a:rPr lang="en" sz="1400"/>
              <a:t> στον Ταύρο και ο </a:t>
            </a:r>
            <a:r>
              <a:rPr lang="en" sz="1400" b="1">
                <a:solidFill>
                  <a:srgbClr val="548D6F"/>
                </a:solidFill>
              </a:rPr>
              <a:t>«Πολιτιστικός Σεπτέμβρης»</a:t>
            </a:r>
            <a:r>
              <a:rPr lang="en" sz="1400"/>
              <a:t> στο Μοσχάτο με σημαντικές εκδηλώσεις και μετακλήσεις ιδιαίτερα γνωστών καλλιτεχνών με ελεύθερη είσοδο κατόπιν τηλεφωνικής κράτησης. Οι εκδηλώσεις προσέλκυσαν πλήθος κόσμου τόσο στην πλατεία Αγίου Γεωργίου στον Ταύρο όσο και στην πλατεία Ηρώων Πολυτεχνείου στο Μοσχάτο τηρώντας όλα τα υγειονομικά πρωτόκολλα και ήταν αφιερωμένες στην μνήμη του μεγάλου μας συνθέτη και αγωνιστή Μίκη Θεοδωράκη.</a:t>
            </a:r>
            <a:endParaRPr sz="1400"/>
          </a:p>
        </p:txBody>
      </p:sp>
      <p:sp>
        <p:nvSpPr>
          <p:cNvPr id="550" name="Google Shape;550;p77"/>
          <p:cNvSpPr txBox="1"/>
          <p:nvPr/>
        </p:nvSpPr>
        <p:spPr>
          <a:xfrm>
            <a:off x="5987075" y="4820400"/>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78"/>
          <p:cNvSpPr txBox="1">
            <a:spLocks noGrp="1"/>
          </p:cNvSpPr>
          <p:nvPr>
            <p:ph type="title"/>
          </p:nvPr>
        </p:nvSpPr>
        <p:spPr>
          <a:xfrm>
            <a:off x="311700" y="1330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u="sng"/>
              <a:t>Τομέας Παιδείας</a:t>
            </a:r>
            <a:endParaRPr u="sng"/>
          </a:p>
        </p:txBody>
      </p:sp>
      <p:sp>
        <p:nvSpPr>
          <p:cNvPr id="556" name="Google Shape;556;p78"/>
          <p:cNvSpPr txBox="1">
            <a:spLocks noGrp="1"/>
          </p:cNvSpPr>
          <p:nvPr>
            <p:ph type="body" idx="1"/>
          </p:nvPr>
        </p:nvSpPr>
        <p:spPr>
          <a:xfrm>
            <a:off x="311700" y="705775"/>
            <a:ext cx="8520600" cy="39642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1200"/>
              </a:spcAft>
              <a:buNone/>
            </a:pPr>
            <a:r>
              <a:rPr lang="en" sz="1400">
                <a:solidFill>
                  <a:srgbClr val="212529"/>
                </a:solidFill>
              </a:rPr>
              <a:t>- Ανταποκριθήκαμε στις ανάγκες της </a:t>
            </a:r>
            <a:r>
              <a:rPr lang="en" sz="1400" b="1">
                <a:solidFill>
                  <a:srgbClr val="548D6F"/>
                </a:solidFill>
              </a:rPr>
              <a:t>εξ αποστάσεως εκπαίδευσης</a:t>
            </a:r>
            <a:r>
              <a:rPr lang="en" sz="1400">
                <a:solidFill>
                  <a:srgbClr val="212529"/>
                </a:solidFill>
              </a:rPr>
              <a:t> για την ανάγκη στήριξης της σχολικής κοινότητας παρέχοντας τεχνολογικά είδη, πέραν των εργασιών για την αναβάθμιση των σχολικών υποδομών, την ενίσχυση των έμψυχου δυναμικού καθαριότητας στα σχολεία και την παροχή μασκών, αντισηπτικών υγρών και ειδών απολύμανσης.</a:t>
            </a:r>
            <a:br>
              <a:rPr lang="en" sz="1400">
                <a:solidFill>
                  <a:srgbClr val="212529"/>
                </a:solidFill>
              </a:rPr>
            </a:br>
            <a:r>
              <a:rPr lang="en" sz="1400">
                <a:solidFill>
                  <a:srgbClr val="212529"/>
                </a:solidFill>
              </a:rPr>
              <a:t>- Διαθέσαμε </a:t>
            </a:r>
            <a:r>
              <a:rPr lang="en" sz="1400" b="1">
                <a:solidFill>
                  <a:srgbClr val="548D6F"/>
                </a:solidFill>
              </a:rPr>
              <a:t>τεχνικό εξοπλισμό</a:t>
            </a:r>
            <a:r>
              <a:rPr lang="en" sz="1400">
                <a:solidFill>
                  <a:srgbClr val="212529"/>
                </a:solidFill>
              </a:rPr>
              <a:t> (tablets, laptops Η/Υ) σε μαθητές ευάλωτων οικογενειών, σε επικοινωνία με τους Διευθυντές των σχολείων και με σεβασμό στην ανθρώπινη αξιοπρέπεια τηρώντας τα προσωπικά δεδομένα</a:t>
            </a:r>
            <a:br>
              <a:rPr lang="en" sz="1400">
                <a:solidFill>
                  <a:srgbClr val="212529"/>
                </a:solidFill>
              </a:rPr>
            </a:br>
            <a:r>
              <a:rPr lang="en" sz="1400">
                <a:solidFill>
                  <a:srgbClr val="212529"/>
                </a:solidFill>
              </a:rPr>
              <a:t>- Λειτουργήσαμε με επιτυχία το </a:t>
            </a:r>
            <a:r>
              <a:rPr lang="en" sz="1400" b="1">
                <a:solidFill>
                  <a:srgbClr val="548D6F"/>
                </a:solidFill>
              </a:rPr>
              <a:t>εξ αποστάσεως Κοινωνικό Φροντιστήριο την περίοδο 2020-2021</a:t>
            </a:r>
            <a:r>
              <a:rPr lang="en" sz="1400">
                <a:solidFill>
                  <a:srgbClr val="212529"/>
                </a:solidFill>
              </a:rPr>
              <a:t> με δίκτυο εθελοντών δασκάλων και καθηγητών προκειμένου να ενισχύσουμε το δίκτυο κοινωνικής προσφοράς προς τις οικογένειες που δοκιμάζονται και να προσφερθεί ενισχυτική διδασκαλία στους μαθητές των σχολείων του Δήμου μας που χρειάζονται υποστήριξη για τις ενδοσχολικές εξετάσεις του Γυμνασίου και του Λυκείου.</a:t>
            </a:r>
            <a:br>
              <a:rPr lang="en" sz="1400">
                <a:solidFill>
                  <a:srgbClr val="212529"/>
                </a:solidFill>
              </a:rPr>
            </a:br>
            <a:r>
              <a:rPr lang="en" sz="1400">
                <a:solidFill>
                  <a:srgbClr val="212529"/>
                </a:solidFill>
              </a:rPr>
              <a:t>- Πραγματοποιήθηκαν με μεγάλη επιτυχία </a:t>
            </a:r>
            <a:r>
              <a:rPr lang="en" sz="1400" b="1">
                <a:solidFill>
                  <a:srgbClr val="548D6F"/>
                </a:solidFill>
              </a:rPr>
              <a:t>2 εκδηλώσεις</a:t>
            </a:r>
            <a:r>
              <a:rPr lang="en" sz="1400">
                <a:solidFill>
                  <a:srgbClr val="212529"/>
                </a:solidFill>
              </a:rPr>
              <a:t> προς τιμήν των εισαχθέντων μαθητών των Λυκείων του Μοσχάτου και του Ταύρου στα ΑΕΙ το 2020.</a:t>
            </a:r>
            <a:br>
              <a:rPr lang="en" sz="1400">
                <a:solidFill>
                  <a:srgbClr val="212529"/>
                </a:solidFill>
              </a:rPr>
            </a:br>
            <a:r>
              <a:rPr lang="en" sz="1400">
                <a:solidFill>
                  <a:srgbClr val="212529"/>
                </a:solidFill>
              </a:rPr>
              <a:t>- Υλοποιήθηκαν προγράμματα δημιουργικής απασχόλησης και προσφοράς υποτροφιών. Για τη εκπαιδευτική περίοδο (2021-2022) εξασφαλίσαμε </a:t>
            </a:r>
            <a:r>
              <a:rPr lang="en" sz="1400" b="1">
                <a:solidFill>
                  <a:srgbClr val="548D6F"/>
                </a:solidFill>
              </a:rPr>
              <a:t>μία υποτροφία σπουδών διετούς φοίτησης</a:t>
            </a:r>
            <a:r>
              <a:rPr lang="en" sz="1400">
                <a:solidFill>
                  <a:srgbClr val="212529"/>
                </a:solidFill>
              </a:rPr>
              <a:t> για αποφοίτους Λυκείου ενώ όλοι οι υποψήφιοι με χαμηλό εισόδημα θα τύχουν ειδικής έκπτωσης στα δίδακτρα. Επίσης, προσφέρεται μιας πλήρης υποτροφίας σπουδών σε έναν εργαζόμενο του Δήμου μας η οποία αφορά σε προγράμματα εξειδίκευσης Advanced Professional Studies.</a:t>
            </a:r>
            <a:endParaRPr sz="1400">
              <a:solidFill>
                <a:srgbClr val="212529"/>
              </a:solidFill>
            </a:endParaRPr>
          </a:p>
        </p:txBody>
      </p:sp>
      <p:sp>
        <p:nvSpPr>
          <p:cNvPr id="557" name="Google Shape;557;p78"/>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79"/>
          <p:cNvSpPr txBox="1">
            <a:spLocks noGrp="1"/>
          </p:cNvSpPr>
          <p:nvPr>
            <p:ph type="title"/>
          </p:nvPr>
        </p:nvSpPr>
        <p:spPr>
          <a:xfrm>
            <a:off x="112600" y="733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520" b="1" u="sng"/>
              <a:t>Αθλητικό πεδίο:</a:t>
            </a:r>
            <a:r>
              <a:rPr lang="en" sz="1520" b="1"/>
              <a:t> Συστηματικές βελτιώσεις στις υποδομές, ασφάλεια και υψηλή επάρκεια λειτουργίας</a:t>
            </a:r>
            <a:endParaRPr sz="1520" b="1"/>
          </a:p>
        </p:txBody>
      </p:sp>
      <p:sp>
        <p:nvSpPr>
          <p:cNvPr id="563" name="Google Shape;563;p79"/>
          <p:cNvSpPr txBox="1">
            <a:spLocks noGrp="1"/>
          </p:cNvSpPr>
          <p:nvPr>
            <p:ph type="body" idx="1"/>
          </p:nvPr>
        </p:nvSpPr>
        <p:spPr>
          <a:xfrm>
            <a:off x="112600" y="646075"/>
            <a:ext cx="8792700" cy="4223400"/>
          </a:xfrm>
          <a:prstGeom prst="rect">
            <a:avLst/>
          </a:prstGeom>
        </p:spPr>
        <p:txBody>
          <a:bodyPr spcFirstLastPara="1" wrap="square" lIns="91425" tIns="91425" rIns="91425" bIns="91425" anchor="t" anchorCtr="0">
            <a:normAutofit fontScale="70000" lnSpcReduction="10000"/>
          </a:bodyPr>
          <a:lstStyle/>
          <a:p>
            <a:pPr marL="0" lvl="0" indent="0" algn="l" rtl="0">
              <a:spcBef>
                <a:spcPts val="0"/>
              </a:spcBef>
              <a:spcAft>
                <a:spcPts val="1200"/>
              </a:spcAft>
              <a:buNone/>
            </a:pPr>
            <a:r>
              <a:rPr lang="en">
                <a:solidFill>
                  <a:srgbClr val="212529"/>
                </a:solidFill>
              </a:rPr>
              <a:t>- Αναβαθμίστηκε το </a:t>
            </a:r>
            <a:r>
              <a:rPr lang="en" b="1">
                <a:solidFill>
                  <a:srgbClr val="548D6F"/>
                </a:solidFill>
              </a:rPr>
              <a:t>Κλειστό Γυμναστήριο Μοσχάτου</a:t>
            </a:r>
            <a:r>
              <a:rPr lang="en">
                <a:solidFill>
                  <a:srgbClr val="212529"/>
                </a:solidFill>
              </a:rPr>
              <a:t> με νέα, σύγχρονα όργανα γυμναστικής στην αίθουσα μυϊκής ενδυνάμωσης για τη βελτιστοποίηση των ασκήσεων και την ενίσχυση της ασφάλειας των αθλούμενων του Γυμναστηρίου όπως: </a:t>
            </a:r>
            <a:r>
              <a:rPr lang="en" b="1">
                <a:solidFill>
                  <a:srgbClr val="548D6F"/>
                </a:solidFill>
              </a:rPr>
              <a:t>2</a:t>
            </a:r>
            <a:r>
              <a:rPr lang="en">
                <a:solidFill>
                  <a:srgbClr val="212529"/>
                </a:solidFill>
              </a:rPr>
              <a:t> πάγκοι ασκήσεων και </a:t>
            </a:r>
            <a:r>
              <a:rPr lang="en" b="1">
                <a:solidFill>
                  <a:srgbClr val="548D6F"/>
                </a:solidFill>
              </a:rPr>
              <a:t>2</a:t>
            </a:r>
            <a:r>
              <a:rPr lang="en">
                <a:solidFill>
                  <a:srgbClr val="212529"/>
                </a:solidFill>
              </a:rPr>
              <a:t> πάγκοι κοιλιακών, μηχάνημα προσαγωγών– απαγωγών, μηχάνημα δικέφαλων μηριαίων, μηχάνημα τετρακέφαλων, επαγγελματικός διάδρομος, μηχάνημα θωρακικών – τρικέφαλων, κλπ</a:t>
            </a:r>
            <a:br>
              <a:rPr lang="en">
                <a:solidFill>
                  <a:srgbClr val="212529"/>
                </a:solidFill>
              </a:rPr>
            </a:br>
            <a:r>
              <a:rPr lang="en">
                <a:solidFill>
                  <a:srgbClr val="212529"/>
                </a:solidFill>
              </a:rPr>
              <a:t>- Πραγματοποιήθηκε η προμήθεια και η εγκατάσταση του ξύλινου δρύινου αθλητικού δαπέδου (παρκέ) κατάλληλου για γήπεδο αθλοπαιδιών στο Κλειστό Γυμναστήριο «Τιμόθεος Ευγενικός» στον Ταύρο ποσού </a:t>
            </a:r>
            <a:r>
              <a:rPr lang="en" b="1">
                <a:solidFill>
                  <a:srgbClr val="548D6F"/>
                </a:solidFill>
              </a:rPr>
              <a:t>32.500 €</a:t>
            </a:r>
            <a:r>
              <a:rPr lang="en">
                <a:solidFill>
                  <a:srgbClr val="212529"/>
                </a:solidFill>
              </a:rPr>
              <a:t>.</a:t>
            </a:r>
            <a:br>
              <a:rPr lang="en">
                <a:solidFill>
                  <a:srgbClr val="212529"/>
                </a:solidFill>
              </a:rPr>
            </a:br>
            <a:r>
              <a:rPr lang="en">
                <a:solidFill>
                  <a:srgbClr val="212529"/>
                </a:solidFill>
              </a:rPr>
              <a:t>- Ολοκληρώθηκαν (Αύγουστος 2021) οι εργασίες συντήρησης και αναβάθμισης του </a:t>
            </a:r>
            <a:r>
              <a:rPr lang="en" b="1">
                <a:solidFill>
                  <a:srgbClr val="548D6F"/>
                </a:solidFill>
              </a:rPr>
              <a:t>Κλειστού Γηπέδου</a:t>
            </a:r>
            <a:r>
              <a:rPr lang="en">
                <a:solidFill>
                  <a:srgbClr val="212529"/>
                </a:solidFill>
              </a:rPr>
              <a:t> στο Μοσχάτο. Οι εργασίες περιλάμβαναν την ανακατασκευή του παρκέ καθώς και το βάψιμο τοίχων,κερκίδων και κιγκλιδωμάτων. Είχε προηγηθεί η εγκατάσταση καινούργιων μπασκετών ολυμπιακών προδιαγραφών καθώς και νέων ηλεκτρονικών χρονομέτρων.</a:t>
            </a:r>
            <a:br>
              <a:rPr lang="en">
                <a:solidFill>
                  <a:srgbClr val="212529"/>
                </a:solidFill>
              </a:rPr>
            </a:br>
            <a:r>
              <a:rPr lang="en">
                <a:solidFill>
                  <a:srgbClr val="212529"/>
                </a:solidFill>
              </a:rPr>
              <a:t>- Διενεργήθηκαν εκτεταμένες εργασίες βελτιώσεων στο γήπεδο </a:t>
            </a:r>
            <a:r>
              <a:rPr lang="en" b="1">
                <a:solidFill>
                  <a:srgbClr val="548D6F"/>
                </a:solidFill>
              </a:rPr>
              <a:t>«Σπύρος Γιαλαμπίδης»</a:t>
            </a:r>
            <a:r>
              <a:rPr lang="en">
                <a:solidFill>
                  <a:srgbClr val="212529"/>
                </a:solidFill>
              </a:rPr>
              <a:t> με την αντικατάσταση της φυσούνας, τη συντήρηση των αποδυτηρίων, την τοποθέτηση δύο ηλιακών θερμοσίφωνων, την τοποθέτηση του σταμπωτού μπετόν μεταξύ αγωνιστικού χώρου και εξέδρας επισήμων, τη συντήρηση των προβολέων του γηπέδου όπως και άλλες παρεμβάσεις.</a:t>
            </a:r>
            <a:br>
              <a:rPr lang="en">
                <a:solidFill>
                  <a:srgbClr val="212529"/>
                </a:solidFill>
              </a:rPr>
            </a:br>
            <a:r>
              <a:rPr lang="en">
                <a:solidFill>
                  <a:srgbClr val="212529"/>
                </a:solidFill>
              </a:rPr>
              <a:t>- Ξεκίνησαν τα </a:t>
            </a:r>
            <a:r>
              <a:rPr lang="en" b="1">
                <a:solidFill>
                  <a:srgbClr val="548D6F"/>
                </a:solidFill>
              </a:rPr>
              <a:t>δύο ανοιχτά γήπεδα 5Χ5 και 8Χ8</a:t>
            </a:r>
            <a:r>
              <a:rPr lang="en">
                <a:solidFill>
                  <a:srgbClr val="212529"/>
                </a:solidFill>
              </a:rPr>
              <a:t> στην οδό Μιαούλη με χορηγία και χωρίς καμία επιβάρυνση του Δήμου.</a:t>
            </a:r>
            <a:br>
              <a:rPr lang="en">
                <a:solidFill>
                  <a:srgbClr val="212529"/>
                </a:solidFill>
              </a:rPr>
            </a:br>
            <a:r>
              <a:rPr lang="en">
                <a:solidFill>
                  <a:srgbClr val="212529"/>
                </a:solidFill>
              </a:rPr>
              <a:t>- Κατά το μεγαλύτερο διάστημα του 2021 δεν πραγματοποιήθηκαν σε φυσικό χώρο όλα τα αθλητικά προγράμματα και δόθηκε ιδιαίτερο βάρος στη βελτίωση των υποδομών και του αθλητικού εξοπλισμού. Έγινε δυνατόν, όμως, για όσους το επιθυμούσαν να συνεχίσουν διαδικτυακά τα προγράμματα Αεροβική, Πιλάτες, Ταεκβοντό και Just dance με αποτέλεσμα να υπάρξει σημαντική συμμετοχή.</a:t>
            </a:r>
            <a:br>
              <a:rPr lang="en">
                <a:solidFill>
                  <a:srgbClr val="212529"/>
                </a:solidFill>
              </a:rPr>
            </a:br>
            <a:r>
              <a:rPr lang="en">
                <a:solidFill>
                  <a:srgbClr val="212529"/>
                </a:solidFill>
              </a:rPr>
              <a:t>- Μεγάλη επιτυχία είχε </a:t>
            </a:r>
            <a:r>
              <a:rPr lang="en" b="1">
                <a:solidFill>
                  <a:srgbClr val="548D6F"/>
                </a:solidFill>
              </a:rPr>
              <a:t>το πρόγραμμα Δημιουργικής Απασχόλησης «Αθλοδιακοπές 2021»</a:t>
            </a:r>
            <a:r>
              <a:rPr lang="en">
                <a:solidFill>
                  <a:srgbClr val="212529"/>
                </a:solidFill>
              </a:rPr>
              <a:t>. Σε συνεννόηση με τους διευθυντές των σχολείων, αξιοποιήσαμε με τον καλύτερο τρόπο τα προαύλια που είναι ιδανικά για παρόμοιες δράσεις. Υλοποιήσαμε ένα ανανεωμένο πρόγραμμα με διαφορετικές θεματικές ενότητες και με ημερήσιες «αποδράσεις» που περιλάμβανε δωρεάν θαλάσσιο μπάνιο και επισκέψεις σχετική με την εκπαιδευτική θεματική ενότητα της εβδομάδας.</a:t>
            </a:r>
            <a:endParaRPr>
              <a:solidFill>
                <a:srgbClr val="212529"/>
              </a:solidFill>
            </a:endParaRPr>
          </a:p>
        </p:txBody>
      </p:sp>
      <p:sp>
        <p:nvSpPr>
          <p:cNvPr id="564" name="Google Shape;564;p79"/>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p80"/>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Κέντρων Εξυπηρέτησης Πολιτών (Κ.Ε.Π.) Δήμου Μοσχάτου - Ταύρου</a:t>
            </a:r>
            <a:endParaRPr sz="2720">
              <a:solidFill>
                <a:srgbClr val="548D6F"/>
              </a:solidFill>
            </a:endParaRPr>
          </a:p>
        </p:txBody>
      </p:sp>
      <p:sp>
        <p:nvSpPr>
          <p:cNvPr id="570" name="Google Shape;570;p80"/>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571" name="Google Shape;571;p80"/>
          <p:cNvSpPr txBox="1"/>
          <p:nvPr/>
        </p:nvSpPr>
        <p:spPr>
          <a:xfrm>
            <a:off x="325200" y="3728975"/>
            <a:ext cx="4120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Αντιδήμαρχος: </a:t>
            </a:r>
            <a:r>
              <a:rPr lang="en" b="1" i="1">
                <a:solidFill>
                  <a:srgbClr val="548D6F"/>
                </a:solidFill>
              </a:rPr>
              <a:t>Γρούμπας Βασίλειος</a:t>
            </a:r>
            <a:br>
              <a:rPr lang="en"/>
            </a:br>
            <a:r>
              <a:rPr lang="en"/>
              <a:t>Προϊστάμενος Διεύθυνσης: </a:t>
            </a:r>
            <a:r>
              <a:rPr lang="en" b="1" i="1">
                <a:solidFill>
                  <a:srgbClr val="548D6F"/>
                </a:solidFill>
              </a:rPr>
              <a:t>Ρουχά Ελένη</a:t>
            </a:r>
            <a:endParaRPr b="1" i="1">
              <a:solidFill>
                <a:srgbClr val="548D6F"/>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Google Shape;576;p81"/>
          <p:cNvSpPr txBox="1">
            <a:spLocks noGrp="1"/>
          </p:cNvSpPr>
          <p:nvPr>
            <p:ph type="title"/>
          </p:nvPr>
        </p:nvSpPr>
        <p:spPr>
          <a:xfrm>
            <a:off x="311700" y="12285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u="sng"/>
              <a:t>Αναλυτικά</a:t>
            </a:r>
            <a:endParaRPr u="sng"/>
          </a:p>
        </p:txBody>
      </p:sp>
      <p:sp>
        <p:nvSpPr>
          <p:cNvPr id="577" name="Google Shape;577;p81"/>
          <p:cNvSpPr txBox="1">
            <a:spLocks noGrp="1"/>
          </p:cNvSpPr>
          <p:nvPr>
            <p:ph type="body" idx="1"/>
          </p:nvPr>
        </p:nvSpPr>
        <p:spPr>
          <a:xfrm>
            <a:off x="311700" y="695550"/>
            <a:ext cx="8520600" cy="41259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1400"/>
              <a:t>Σας γνωρίζουμε ότι κατά το έτος 2021 διεκπεραιώθηκε από τα ΚΕΠ του Δήμου μας πληθώρα υποθέσεων πολιτών ως εξής:</a:t>
            </a:r>
            <a:endParaRPr sz="1400"/>
          </a:p>
          <a:p>
            <a:pPr marL="0" lvl="0" indent="0" algn="l" rtl="0">
              <a:spcBef>
                <a:spcPts val="1200"/>
              </a:spcBef>
              <a:spcAft>
                <a:spcPts val="0"/>
              </a:spcAft>
              <a:buNone/>
            </a:pPr>
            <a:r>
              <a:rPr lang="en" sz="1400"/>
              <a:t>Α) Μέσω των Θυρίδων (GOV.GR):</a:t>
            </a:r>
            <a:endParaRPr sz="1400"/>
          </a:p>
          <a:p>
            <a:pPr marL="0" lvl="0" indent="0" algn="l" rtl="0">
              <a:spcBef>
                <a:spcPts val="1200"/>
              </a:spcBef>
              <a:spcAft>
                <a:spcPts val="0"/>
              </a:spcAft>
              <a:buNone/>
            </a:pPr>
            <a:r>
              <a:rPr lang="en" sz="1400"/>
              <a:t>ΚΕΠ Μοσχάτου </a:t>
            </a:r>
            <a:r>
              <a:rPr lang="en" sz="1400" b="1">
                <a:solidFill>
                  <a:srgbClr val="548D6F"/>
                </a:solidFill>
              </a:rPr>
              <a:t>4.504</a:t>
            </a:r>
            <a:r>
              <a:rPr lang="en" sz="1400"/>
              <a:t> υποθέσεις, Κ.Ε.Π. Ταύρου </a:t>
            </a:r>
            <a:r>
              <a:rPr lang="en" sz="1400" b="1">
                <a:solidFill>
                  <a:srgbClr val="548D6F"/>
                </a:solidFill>
              </a:rPr>
              <a:t>6.530</a:t>
            </a:r>
            <a:r>
              <a:rPr lang="en" sz="1400"/>
              <a:t> υποθέσεις διαφόρων ειδών, που αφορούσαν κυρίως έκδοση πιστοποιητικών (οικογενειακής κατάστασης, γέννησης, εμβολιασμού Covid-19, νόσησης Covid-19, διαγνωστικών ελέγχων Covid-19) και ληξιαρχικών πράξεων (γάμου, γέννησης, θανάτου, συμφώνου συμβίωσης).</a:t>
            </a:r>
            <a:endParaRPr sz="1400"/>
          </a:p>
          <a:p>
            <a:pPr marL="0" lvl="0" indent="0" algn="l" rtl="0">
              <a:spcBef>
                <a:spcPts val="1200"/>
              </a:spcBef>
              <a:spcAft>
                <a:spcPts val="0"/>
              </a:spcAft>
              <a:buNone/>
            </a:pPr>
            <a:r>
              <a:rPr lang="en" sz="1400"/>
              <a:t>Β) Μέσω της εφαρμογής mykeplive εξυπηρετήθηκαν </a:t>
            </a:r>
            <a:r>
              <a:rPr lang="en" sz="1400" b="1">
                <a:solidFill>
                  <a:srgbClr val="548D6F"/>
                </a:solidFill>
              </a:rPr>
              <a:t>128</a:t>
            </a:r>
            <a:r>
              <a:rPr lang="en" sz="1400"/>
              <a:t> πολίτες.</a:t>
            </a:r>
            <a:endParaRPr sz="1400"/>
          </a:p>
          <a:p>
            <a:pPr marL="0" lvl="0" indent="0" algn="l" rtl="0">
              <a:spcBef>
                <a:spcPts val="1200"/>
              </a:spcBef>
              <a:spcAft>
                <a:spcPts val="0"/>
              </a:spcAft>
              <a:buNone/>
            </a:pPr>
            <a:r>
              <a:rPr lang="en" sz="1400"/>
              <a:t>Γ) Μέσω του συστήματος e-kep (ΕΡΜΗΣ):</a:t>
            </a:r>
            <a:endParaRPr sz="1400"/>
          </a:p>
          <a:p>
            <a:pPr marL="0" lvl="0" indent="0" algn="l" rtl="0">
              <a:spcBef>
                <a:spcPts val="1200"/>
              </a:spcBef>
              <a:spcAft>
                <a:spcPts val="1200"/>
              </a:spcAft>
              <a:buNone/>
            </a:pPr>
            <a:r>
              <a:rPr lang="en" sz="1400"/>
              <a:t>ΚΕΠ Μοσχάτου: </a:t>
            </a:r>
            <a:r>
              <a:rPr lang="en" sz="1400" b="1">
                <a:solidFill>
                  <a:srgbClr val="548D6F"/>
                </a:solidFill>
              </a:rPr>
              <a:t>1771</a:t>
            </a:r>
            <a:r>
              <a:rPr lang="en" sz="1400"/>
              <a:t> υποθέσεις, ΚΕΠ Ταύρου: </a:t>
            </a:r>
            <a:r>
              <a:rPr lang="en" sz="1400" b="1">
                <a:solidFill>
                  <a:srgbClr val="548D6F"/>
                </a:solidFill>
              </a:rPr>
              <a:t>2965</a:t>
            </a:r>
            <a:r>
              <a:rPr lang="en" sz="1400"/>
              <a:t> υποθέσεις</a:t>
            </a:r>
            <a:br>
              <a:rPr lang="en" sz="1400"/>
            </a:br>
            <a:br>
              <a:rPr lang="en" sz="1400"/>
            </a:br>
            <a:r>
              <a:rPr lang="en" sz="1400"/>
              <a:t>Επιπλέον, σημαντικός αριθμός πολιτών προσήλθε στα ΚΕΠ για επικυρώσεις και θεωρήσεις του γνήσιου της υπογραφής, καθώς επίσης και για αναζήτηση διοικητικών πληροφοριών, χωρίς να υπάρχουν αντίστοιχα στατιστικά στοιχεία. Κατά τη διάρκεια του 2021 χιλιάδες πολιτών εμπιστεύθηκαν τις παρεχόμενες υπηρεσίες των δύο ΚΕΠ του Δήμου μας για τη διεκπεραίωση υποθέσεων που σχετίζονται με τον δημόσιο τομέα. Οι υπάλληλοι της Διεύθυνσης, κάτω από αντίξοες συνθήκες και με διαρκώς αυξανόμενες αρμοδιότητες λόγω της συνεχιζόμενης υγειονομικής κρίσης αντεπεξήλθαν άρτια στα καθήκοντά τους.</a:t>
            </a:r>
            <a:endParaRPr sz="1400"/>
          </a:p>
        </p:txBody>
      </p:sp>
      <p:sp>
        <p:nvSpPr>
          <p:cNvPr id="578" name="Google Shape;578;p81"/>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7455850" y="617250"/>
            <a:ext cx="1524900" cy="1234500"/>
          </a:xfrm>
          <a:prstGeom prst="rect">
            <a:avLst/>
          </a:prstGeom>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 sz="1200" i="1">
                <a:solidFill>
                  <a:schemeClr val="accent2"/>
                </a:solidFill>
              </a:rPr>
              <a:t>Οργάνωση Υπηρεσιών Δήμου Μοσχάτου - Ταύρου Ανά Δημοτική Ενότητα (Δ.Ε.)</a:t>
            </a:r>
            <a:endParaRPr sz="1200" i="1"/>
          </a:p>
        </p:txBody>
      </p:sp>
      <p:graphicFrame>
        <p:nvGraphicFramePr>
          <p:cNvPr id="96" name="Google Shape;96;p19"/>
          <p:cNvGraphicFramePr/>
          <p:nvPr/>
        </p:nvGraphicFramePr>
        <p:xfrm>
          <a:off x="-12" y="-12"/>
          <a:ext cx="3000000" cy="3000000"/>
        </p:xfrm>
        <a:graphic>
          <a:graphicData uri="http://schemas.openxmlformats.org/drawingml/2006/table">
            <a:tbl>
              <a:tblPr>
                <a:noFill/>
                <a:tableStyleId>{149319EC-3EF1-44B5-9799-7E2D44DED53E}</a:tableStyleId>
              </a:tblPr>
              <a:tblGrid>
                <a:gridCol w="3498875">
                  <a:extLst>
                    <a:ext uri="{9D8B030D-6E8A-4147-A177-3AD203B41FA5}">
                      <a16:colId xmlns:a16="http://schemas.microsoft.com/office/drawing/2014/main" val="20000"/>
                    </a:ext>
                  </a:extLst>
                </a:gridCol>
                <a:gridCol w="3849025">
                  <a:extLst>
                    <a:ext uri="{9D8B030D-6E8A-4147-A177-3AD203B41FA5}">
                      <a16:colId xmlns:a16="http://schemas.microsoft.com/office/drawing/2014/main" val="20001"/>
                    </a:ext>
                  </a:extLst>
                </a:gridCol>
              </a:tblGrid>
              <a:tr h="196725">
                <a:tc gridSpan="2">
                  <a:txBody>
                    <a:bodyPr/>
                    <a:lstStyle/>
                    <a:p>
                      <a:pPr marL="0" lvl="0" indent="0" algn="ctr" rtl="0">
                        <a:lnSpc>
                          <a:spcPct val="115000"/>
                        </a:lnSpc>
                        <a:spcBef>
                          <a:spcPts val="0"/>
                        </a:spcBef>
                        <a:spcAft>
                          <a:spcPts val="0"/>
                        </a:spcAft>
                        <a:buNone/>
                      </a:pPr>
                      <a:r>
                        <a:rPr lang="en" sz="800" b="1" u="sng">
                          <a:latin typeface="Calibri"/>
                          <a:ea typeface="Calibri"/>
                          <a:cs typeface="Calibri"/>
                          <a:sym typeface="Calibri"/>
                        </a:rPr>
                        <a:t>Πληθυσμός Δήμου</a:t>
                      </a:r>
                      <a:r>
                        <a:rPr lang="en" sz="800" b="1">
                          <a:latin typeface="Calibri"/>
                          <a:ea typeface="Calibri"/>
                          <a:cs typeface="Calibri"/>
                          <a:sym typeface="Calibri"/>
                        </a:rPr>
                        <a:t>: 40.413 (απογραφή 2011)</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extLst>
                  <a:ext uri="{0D108BD9-81ED-4DB2-BD59-A6C34878D82A}">
                    <a16:rowId xmlns:a16="http://schemas.microsoft.com/office/drawing/2014/main" val="10000"/>
                  </a:ext>
                </a:extLst>
              </a:tr>
              <a:tr h="196725">
                <a:tc gridSpan="2">
                  <a:txBody>
                    <a:bodyPr/>
                    <a:lstStyle/>
                    <a:p>
                      <a:pPr marL="0" lvl="0" indent="0" algn="ctr" rtl="0">
                        <a:lnSpc>
                          <a:spcPct val="115000"/>
                        </a:lnSpc>
                        <a:spcBef>
                          <a:spcPts val="0"/>
                        </a:spcBef>
                        <a:spcAft>
                          <a:spcPts val="0"/>
                        </a:spcAft>
                        <a:buNone/>
                      </a:pPr>
                      <a:r>
                        <a:rPr lang="en" sz="800" b="1" u="sng">
                          <a:latin typeface="Calibri"/>
                          <a:ea typeface="Calibri"/>
                          <a:cs typeface="Calibri"/>
                          <a:sym typeface="Calibri"/>
                        </a:rPr>
                        <a:t>Έκταση Δήμου</a:t>
                      </a:r>
                      <a:r>
                        <a:rPr lang="en" sz="800" b="1">
                          <a:latin typeface="Calibri"/>
                          <a:ea typeface="Calibri"/>
                          <a:cs typeface="Calibri"/>
                          <a:sym typeface="Calibri"/>
                        </a:rPr>
                        <a:t>: 5,24 τ.χλμ.</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l-GR"/>
                    </a:p>
                  </a:txBody>
                  <a:tcPr/>
                </a:tc>
                <a:extLst>
                  <a:ext uri="{0D108BD9-81ED-4DB2-BD59-A6C34878D82A}">
                    <a16:rowId xmlns:a16="http://schemas.microsoft.com/office/drawing/2014/main" val="10001"/>
                  </a:ext>
                </a:extLst>
              </a:tr>
              <a:tr h="196725">
                <a:tc>
                  <a:txBody>
                    <a:bodyPr/>
                    <a:lstStyle/>
                    <a:p>
                      <a:pPr marL="0" lvl="0" indent="0" algn="ctr" rtl="0">
                        <a:lnSpc>
                          <a:spcPct val="115000"/>
                        </a:lnSpc>
                        <a:spcBef>
                          <a:spcPts val="0"/>
                        </a:spcBef>
                        <a:spcAft>
                          <a:spcPts val="0"/>
                        </a:spcAft>
                        <a:buNone/>
                      </a:pPr>
                      <a:r>
                        <a:rPr lang="en" sz="800" b="1">
                          <a:solidFill>
                            <a:schemeClr val="lt2"/>
                          </a:solidFill>
                          <a:latin typeface="Calibri"/>
                          <a:ea typeface="Calibri"/>
                          <a:cs typeface="Calibri"/>
                          <a:sym typeface="Calibri"/>
                        </a:rPr>
                        <a:t>Δ.Ε. Μοσχάτου</a:t>
                      </a:r>
                      <a:endParaRPr sz="800" b="1">
                        <a:solidFill>
                          <a:schemeClr val="lt2"/>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6524F"/>
                    </a:solidFill>
                  </a:tcPr>
                </a:tc>
                <a:tc>
                  <a:txBody>
                    <a:bodyPr/>
                    <a:lstStyle/>
                    <a:p>
                      <a:pPr marL="0" lvl="0" indent="0" algn="ctr" rtl="0">
                        <a:lnSpc>
                          <a:spcPct val="115000"/>
                        </a:lnSpc>
                        <a:spcBef>
                          <a:spcPts val="0"/>
                        </a:spcBef>
                        <a:spcAft>
                          <a:spcPts val="0"/>
                        </a:spcAft>
                        <a:buNone/>
                      </a:pPr>
                      <a:r>
                        <a:rPr lang="en" sz="800" b="1">
                          <a:solidFill>
                            <a:schemeClr val="lt2"/>
                          </a:solidFill>
                          <a:latin typeface="Calibri"/>
                          <a:ea typeface="Calibri"/>
                          <a:cs typeface="Calibri"/>
                          <a:sym typeface="Calibri"/>
                        </a:rPr>
                        <a:t>Δ.Ε. Ταύρου</a:t>
                      </a:r>
                      <a:endParaRPr sz="800" b="1">
                        <a:solidFill>
                          <a:schemeClr val="lt2"/>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dk1"/>
                    </a:solidFill>
                  </a:tcPr>
                </a:tc>
                <a:extLst>
                  <a:ext uri="{0D108BD9-81ED-4DB2-BD59-A6C34878D82A}">
                    <a16:rowId xmlns:a16="http://schemas.microsoft.com/office/drawing/2014/main" val="10002"/>
                  </a:ext>
                </a:extLst>
              </a:tr>
              <a:tr h="196725">
                <a:tc gridSpan="2">
                  <a:txBody>
                    <a:bodyPr/>
                    <a:lstStyle/>
                    <a:p>
                      <a:pPr marL="0" lvl="0" indent="0" algn="ctr" rtl="0">
                        <a:lnSpc>
                          <a:spcPct val="115000"/>
                        </a:lnSpc>
                        <a:spcBef>
                          <a:spcPts val="0"/>
                        </a:spcBef>
                        <a:spcAft>
                          <a:spcPts val="0"/>
                        </a:spcAft>
                        <a:buNone/>
                      </a:pPr>
                      <a:r>
                        <a:rPr lang="en" sz="800" b="1" i="1">
                          <a:solidFill>
                            <a:schemeClr val="lt1"/>
                          </a:solidFill>
                          <a:latin typeface="Calibri"/>
                          <a:ea typeface="Calibri"/>
                          <a:cs typeface="Calibri"/>
                          <a:sym typeface="Calibri"/>
                        </a:rPr>
                        <a:t>Πληθυσμός</a:t>
                      </a:r>
                      <a:endParaRPr sz="800" b="1" i="1">
                        <a:solidFill>
                          <a:schemeClr val="lt1"/>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hMerge="1">
                  <a:txBody>
                    <a:bodyPr/>
                    <a:lstStyle/>
                    <a:p>
                      <a:endParaRPr lang="el-GR"/>
                    </a:p>
                  </a:txBody>
                  <a:tcPr/>
                </a:tc>
                <a:extLst>
                  <a:ext uri="{0D108BD9-81ED-4DB2-BD59-A6C34878D82A}">
                    <a16:rowId xmlns:a16="http://schemas.microsoft.com/office/drawing/2014/main" val="10003"/>
                  </a:ext>
                </a:extLst>
              </a:tr>
              <a:tr h="196725">
                <a:tc>
                  <a:txBody>
                    <a:bodyPr/>
                    <a:lstStyle/>
                    <a:p>
                      <a:pPr marL="0" lvl="0" indent="0" algn="r" rtl="0">
                        <a:lnSpc>
                          <a:spcPct val="115000"/>
                        </a:lnSpc>
                        <a:spcBef>
                          <a:spcPts val="0"/>
                        </a:spcBef>
                        <a:spcAft>
                          <a:spcPts val="0"/>
                        </a:spcAft>
                        <a:buNone/>
                      </a:pPr>
                      <a:r>
                        <a:rPr lang="en" sz="800" b="1">
                          <a:latin typeface="Calibri"/>
                          <a:ea typeface="Calibri"/>
                          <a:cs typeface="Calibri"/>
                          <a:sym typeface="Calibri"/>
                        </a:rPr>
                        <a:t>25.441 </a:t>
                      </a:r>
                      <a:r>
                        <a:rPr lang="en" sz="800" b="1">
                          <a:solidFill>
                            <a:srgbClr val="000000"/>
                          </a:solidFill>
                          <a:latin typeface="Calibri"/>
                          <a:ea typeface="Calibri"/>
                          <a:cs typeface="Calibri"/>
                          <a:sym typeface="Calibri"/>
                        </a:rPr>
                        <a:t>(απογραφή 2011)</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800" b="1">
                          <a:latin typeface="Calibri"/>
                          <a:ea typeface="Calibri"/>
                          <a:cs typeface="Calibri"/>
                          <a:sym typeface="Calibri"/>
                        </a:rPr>
                        <a:t>14.972 </a:t>
                      </a:r>
                      <a:r>
                        <a:rPr lang="en" sz="800" b="1">
                          <a:solidFill>
                            <a:srgbClr val="000000"/>
                          </a:solidFill>
                          <a:latin typeface="Calibri"/>
                          <a:ea typeface="Calibri"/>
                          <a:cs typeface="Calibri"/>
                          <a:sym typeface="Calibri"/>
                        </a:rPr>
                        <a:t>(απογραφή 2011)</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96725">
                <a:tc gridSpan="2">
                  <a:txBody>
                    <a:bodyPr/>
                    <a:lstStyle/>
                    <a:p>
                      <a:pPr marL="0" lvl="0" indent="0" algn="ctr" rtl="0">
                        <a:lnSpc>
                          <a:spcPct val="115000"/>
                        </a:lnSpc>
                        <a:spcBef>
                          <a:spcPts val="0"/>
                        </a:spcBef>
                        <a:spcAft>
                          <a:spcPts val="0"/>
                        </a:spcAft>
                        <a:buNone/>
                      </a:pPr>
                      <a:r>
                        <a:rPr lang="en" sz="800" b="1" i="1">
                          <a:solidFill>
                            <a:srgbClr val="FFFFFF"/>
                          </a:solidFill>
                          <a:latin typeface="Calibri"/>
                          <a:ea typeface="Calibri"/>
                          <a:cs typeface="Calibri"/>
                          <a:sym typeface="Calibri"/>
                        </a:rPr>
                        <a:t>Έκταση</a:t>
                      </a:r>
                      <a:endParaRPr sz="800" b="1" i="1">
                        <a:solidFill>
                          <a:srgbClr val="FFFFFF"/>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hMerge="1">
                  <a:txBody>
                    <a:bodyPr/>
                    <a:lstStyle/>
                    <a:p>
                      <a:endParaRPr lang="el-GR"/>
                    </a:p>
                  </a:txBody>
                  <a:tcPr/>
                </a:tc>
                <a:extLst>
                  <a:ext uri="{0D108BD9-81ED-4DB2-BD59-A6C34878D82A}">
                    <a16:rowId xmlns:a16="http://schemas.microsoft.com/office/drawing/2014/main" val="10005"/>
                  </a:ext>
                </a:extLst>
              </a:tr>
              <a:tr h="196725">
                <a:tc>
                  <a:txBody>
                    <a:bodyPr/>
                    <a:lstStyle/>
                    <a:p>
                      <a:pPr marL="0" lvl="0" indent="0" algn="r" rtl="0">
                        <a:lnSpc>
                          <a:spcPct val="115000"/>
                        </a:lnSpc>
                        <a:spcBef>
                          <a:spcPts val="0"/>
                        </a:spcBef>
                        <a:spcAft>
                          <a:spcPts val="0"/>
                        </a:spcAft>
                        <a:buNone/>
                      </a:pPr>
                      <a:r>
                        <a:rPr lang="en" sz="800" b="1">
                          <a:latin typeface="Calibri"/>
                          <a:ea typeface="Calibri"/>
                          <a:cs typeface="Calibri"/>
                          <a:sym typeface="Calibri"/>
                        </a:rPr>
                        <a:t>2.720 στρ.</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800" b="1">
                          <a:latin typeface="Calibri"/>
                          <a:ea typeface="Calibri"/>
                          <a:cs typeface="Calibri"/>
                          <a:sym typeface="Calibri"/>
                        </a:rPr>
                        <a:t>2.520 στρ.</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196725">
                <a:tc gridSpan="2">
                  <a:txBody>
                    <a:bodyPr/>
                    <a:lstStyle/>
                    <a:p>
                      <a:pPr marL="0" lvl="0" indent="0" algn="ctr" rtl="0">
                        <a:lnSpc>
                          <a:spcPct val="115000"/>
                        </a:lnSpc>
                        <a:spcBef>
                          <a:spcPts val="0"/>
                        </a:spcBef>
                        <a:spcAft>
                          <a:spcPts val="0"/>
                        </a:spcAft>
                        <a:buNone/>
                      </a:pPr>
                      <a:r>
                        <a:rPr lang="en" sz="800" b="1" i="1">
                          <a:solidFill>
                            <a:srgbClr val="FFFFFF"/>
                          </a:solidFill>
                          <a:latin typeface="Calibri"/>
                          <a:ea typeface="Calibri"/>
                          <a:cs typeface="Calibri"/>
                          <a:sym typeface="Calibri"/>
                        </a:rPr>
                        <a:t>Υπηρεσίες ανά Δημοτική Ενότητα - Νομικά Πρόσωπα</a:t>
                      </a:r>
                      <a:r>
                        <a:rPr lang="en" sz="800" b="1">
                          <a:solidFill>
                            <a:srgbClr val="FFFFFF"/>
                          </a:solidFill>
                          <a:latin typeface="Calibri"/>
                          <a:ea typeface="Calibri"/>
                          <a:cs typeface="Calibri"/>
                          <a:sym typeface="Calibri"/>
                        </a:rPr>
                        <a:t> </a:t>
                      </a:r>
                      <a:endParaRPr sz="800" b="1">
                        <a:solidFill>
                          <a:srgbClr val="FFFFFF"/>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hMerge="1">
                  <a:txBody>
                    <a:bodyPr/>
                    <a:lstStyle/>
                    <a:p>
                      <a:endParaRPr lang="el-GR"/>
                    </a:p>
                  </a:txBody>
                  <a:tcPr/>
                </a:tc>
                <a:extLst>
                  <a:ext uri="{0D108BD9-81ED-4DB2-BD59-A6C34878D82A}">
                    <a16:rowId xmlns:a16="http://schemas.microsoft.com/office/drawing/2014/main" val="10007"/>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1. Γραφείο Δημάρχου</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1. Γραφείο Δημάρχου</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2. Δ/νση Διοικητικών Υπηρεσιών</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2. Δ/νση Περιβάλλοντος, Κυκλικής Οικονομίας και Ανακύκλωσης</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3. Δ/νση Οικονομικών Υπηρεσιών</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3. Δ/νση Πρασίνου και Κηποτεχνίας</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196725">
                <a:tc rowSpan="2">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4. Δ/νση Τεχνικών Υπηρεσιών</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4. Δ/νση Κέντρων Εξυπηρέτησης Πολιτών (Κ.Ε.Π.)</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r h="196725">
                <a:tc vMerge="1">
                  <a:txBody>
                    <a:bodyPr/>
                    <a:lstStyle/>
                    <a:p>
                      <a:endParaRPr lang="el-GR"/>
                    </a:p>
                  </a:txBody>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5. Σχολικές Επιτροπές Πρωτοβάθμιας και Δευτεροβάθμιας Εκπαίδευσης</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2"/>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5. Δ/νση </a:t>
                      </a:r>
                      <a:r>
                        <a:rPr lang="en" sz="800" b="1">
                          <a:solidFill>
                            <a:schemeClr val="accent2"/>
                          </a:solidFill>
                          <a:latin typeface="Calibri"/>
                          <a:ea typeface="Calibri"/>
                          <a:cs typeface="Calibri"/>
                          <a:sym typeface="Calibri"/>
                        </a:rPr>
                        <a:t>Κοινωνικής Μέριμνας &amp; Αλληλεγγύης</a:t>
                      </a:r>
                      <a:endParaRPr sz="300" b="1">
                        <a:solidFill>
                          <a:schemeClr val="accent2"/>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6. Διοίκηση Πνευματικού Κέντρου</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196725">
                <a:tc>
                  <a:txBody>
                    <a:bodyPr/>
                    <a:lstStyle/>
                    <a:p>
                      <a:pPr marL="0" lvl="0" indent="0" algn="l" rtl="0">
                        <a:spcBef>
                          <a:spcPts val="0"/>
                        </a:spcBef>
                        <a:spcAft>
                          <a:spcPts val="0"/>
                        </a:spcAft>
                        <a:buNone/>
                      </a:pPr>
                      <a:r>
                        <a:rPr lang="en" sz="800" b="1">
                          <a:latin typeface="Calibri"/>
                          <a:ea typeface="Calibri"/>
                          <a:cs typeface="Calibri"/>
                          <a:sym typeface="Calibri"/>
                        </a:rPr>
                        <a:t>6. Δ/νση </a:t>
                      </a:r>
                      <a:r>
                        <a:rPr lang="en" sz="800" b="1">
                          <a:highlight>
                            <a:schemeClr val="lt1"/>
                          </a:highlight>
                          <a:latin typeface="Calibri"/>
                          <a:ea typeface="Calibri"/>
                          <a:cs typeface="Calibri"/>
                          <a:sym typeface="Calibri"/>
                        </a:rPr>
                        <a:t>Παιδείας, Νέας Γενιάς, Πολιτισμού και Αθλητισμού</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7. Διοίκηση Δημοτικού Οργανισμού Προσχολικής Αγωγής και Κοινωνικής Αλληλεγγύης</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4"/>
                  </a:ext>
                </a:extLst>
              </a:tr>
              <a:tr h="196725">
                <a:tc gridSpan="2">
                  <a:txBody>
                    <a:bodyPr/>
                    <a:lstStyle/>
                    <a:p>
                      <a:pPr marL="0" lvl="0" indent="0" algn="ctr" rtl="0">
                        <a:lnSpc>
                          <a:spcPct val="115000"/>
                        </a:lnSpc>
                        <a:spcBef>
                          <a:spcPts val="0"/>
                        </a:spcBef>
                        <a:spcAft>
                          <a:spcPts val="0"/>
                        </a:spcAft>
                        <a:buNone/>
                      </a:pPr>
                      <a:r>
                        <a:rPr lang="en" sz="800" b="1" i="1">
                          <a:solidFill>
                            <a:srgbClr val="FFFFFF"/>
                          </a:solidFill>
                          <a:latin typeface="Calibri"/>
                          <a:ea typeface="Calibri"/>
                          <a:cs typeface="Calibri"/>
                          <a:sym typeface="Calibri"/>
                        </a:rPr>
                        <a:t>Εξυπηρέτηση Πολίτη</a:t>
                      </a:r>
                      <a:endParaRPr sz="800" b="1" i="1">
                        <a:solidFill>
                          <a:srgbClr val="FFFFFF"/>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hMerge="1">
                  <a:txBody>
                    <a:bodyPr/>
                    <a:lstStyle/>
                    <a:p>
                      <a:endParaRPr lang="el-GR"/>
                    </a:p>
                  </a:txBody>
                  <a:tcPr/>
                </a:tc>
                <a:extLst>
                  <a:ext uri="{0D108BD9-81ED-4DB2-BD59-A6C34878D82A}">
                    <a16:rowId xmlns:a16="http://schemas.microsoft.com/office/drawing/2014/main" val="10015"/>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1. Γρ. Δημοτολογίου - Ληξιαρχείου - Πρωτοκόλλου - Εσόδων</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1. Γρ. Δημοτολογίου - Ληξιαρχείου - Πρωτοκόλλου - Εσόδων</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6"/>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2. Κ.Ε.Π. Μοσχάτου</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2. Κ.Ε.Π. Ταύρου</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7"/>
                  </a:ext>
                </a:extLst>
              </a:tr>
              <a:tr h="196725">
                <a:tc gridSpan="2">
                  <a:txBody>
                    <a:bodyPr/>
                    <a:lstStyle/>
                    <a:p>
                      <a:pPr marL="0" lvl="0" indent="0" algn="ctr" rtl="0">
                        <a:lnSpc>
                          <a:spcPct val="115000"/>
                        </a:lnSpc>
                        <a:spcBef>
                          <a:spcPts val="0"/>
                        </a:spcBef>
                        <a:spcAft>
                          <a:spcPts val="0"/>
                        </a:spcAft>
                        <a:buNone/>
                      </a:pPr>
                      <a:r>
                        <a:rPr lang="en" sz="800" b="1" i="1">
                          <a:solidFill>
                            <a:srgbClr val="FFFFFF"/>
                          </a:solidFill>
                          <a:latin typeface="Calibri"/>
                          <a:ea typeface="Calibri"/>
                          <a:cs typeface="Calibri"/>
                          <a:sym typeface="Calibri"/>
                        </a:rPr>
                        <a:t>Κοινωνικές Δομές</a:t>
                      </a:r>
                      <a:endParaRPr sz="800" b="1" i="1">
                        <a:solidFill>
                          <a:srgbClr val="FFFFFF"/>
                        </a:solidFill>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48D6F"/>
                    </a:solidFill>
                  </a:tcPr>
                </a:tc>
                <a:tc hMerge="1">
                  <a:txBody>
                    <a:bodyPr/>
                    <a:lstStyle/>
                    <a:p>
                      <a:endParaRPr lang="el-GR"/>
                    </a:p>
                  </a:txBody>
                  <a:tcPr/>
                </a:tc>
                <a:extLst>
                  <a:ext uri="{0D108BD9-81ED-4DB2-BD59-A6C34878D82A}">
                    <a16:rowId xmlns:a16="http://schemas.microsoft.com/office/drawing/2014/main" val="10018"/>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1. Γραφείο Κοινωνικών Υπηρεσιών</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1. Γραφείο Κοινωνικών Υπηρεσιών</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9"/>
                  </a:ext>
                </a:extLst>
              </a:tr>
              <a:tr h="19672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2. Κέντρο Κοινότητας</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2. Κοινωνικό Παντοπωλείο</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20"/>
                  </a:ext>
                </a:extLst>
              </a:tr>
              <a:tr h="213775">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3. Κοινωνικό Φροντιστήριο</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3. Κοινωνικό Φαρμακείο</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21"/>
                  </a:ext>
                </a:extLst>
              </a:tr>
              <a:tr h="219100">
                <a:tc rowSpan="2">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4. Κοινωφελής Επιχείρηση</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4. Κοινωνικό Συσσίτιο</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22"/>
                  </a:ext>
                </a:extLst>
              </a:tr>
              <a:tr h="178450">
                <a:tc vMerge="1">
                  <a:txBody>
                    <a:bodyPr/>
                    <a:lstStyle/>
                    <a:p>
                      <a:endParaRPr lang="el-GR"/>
                    </a:p>
                  </a:txBody>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5. Κοινωνικό Φροντιστήριο</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23"/>
                  </a:ext>
                </a:extLst>
              </a:tr>
              <a:tr h="178450">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5. ΚΑΠΗ Μοσχάτου</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b="1">
                          <a:latin typeface="Calibri"/>
                          <a:ea typeface="Calibri"/>
                          <a:cs typeface="Calibri"/>
                          <a:sym typeface="Calibri"/>
                        </a:rPr>
                        <a:t>6. ΚΑΠΗ Ταύρου</a:t>
                      </a:r>
                      <a:endParaRPr sz="800" b="1">
                        <a:latin typeface="Calibri"/>
                        <a:ea typeface="Calibri"/>
                        <a:cs typeface="Calibri"/>
                        <a:sym typeface="Calibri"/>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24"/>
                  </a:ext>
                </a:extLst>
              </a:tr>
            </a:tbl>
          </a:graphicData>
        </a:graphic>
      </p:graphicFrame>
      <p:sp>
        <p:nvSpPr>
          <p:cNvPr id="97" name="Google Shape;97;p19"/>
          <p:cNvSpPr txBox="1"/>
          <p:nvPr/>
        </p:nvSpPr>
        <p:spPr>
          <a:xfrm>
            <a:off x="7455850" y="4570900"/>
            <a:ext cx="1524900" cy="4617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p82"/>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Ν.Π.Δ.Δ. «Δημοτικός Οργανισμός Προσχολικής Αγωγής και Κοινωνικής Αλληλεγγύης Δήμου Μοσχάτου - Ταύρου»</a:t>
            </a:r>
            <a:endParaRPr sz="2720">
              <a:solidFill>
                <a:srgbClr val="548D6F"/>
              </a:solidFill>
            </a:endParaRPr>
          </a:p>
        </p:txBody>
      </p:sp>
      <p:sp>
        <p:nvSpPr>
          <p:cNvPr id="584" name="Google Shape;584;p82"/>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83"/>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590" name="Google Shape;590;p83"/>
          <p:cNvSpPr txBox="1">
            <a:spLocks noGrp="1"/>
          </p:cNvSpPr>
          <p:nvPr>
            <p:ph type="body" idx="1"/>
          </p:nvPr>
        </p:nvSpPr>
        <p:spPr>
          <a:xfrm>
            <a:off x="311700" y="665975"/>
            <a:ext cx="8614800" cy="40464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77500" lnSpcReduction="20000"/>
          </a:bodyPr>
          <a:lstStyle/>
          <a:p>
            <a:pPr marL="0" lvl="0" indent="0" algn="l" rtl="0">
              <a:spcBef>
                <a:spcPts val="0"/>
              </a:spcBef>
              <a:spcAft>
                <a:spcPts val="1200"/>
              </a:spcAft>
              <a:buNone/>
            </a:pPr>
            <a:r>
              <a:rPr lang="en"/>
              <a:t>Η σύνθεση του 15μελούς Διοικητικού Συμβουλίου του Ν.Π.Δ.Δ. </a:t>
            </a:r>
            <a:r>
              <a:rPr lang="en">
                <a:solidFill>
                  <a:srgbClr val="548D6F"/>
                </a:solidFill>
              </a:rPr>
              <a:t>«</a:t>
            </a:r>
            <a:r>
              <a:rPr lang="en" b="1" i="1">
                <a:solidFill>
                  <a:srgbClr val="548D6F"/>
                </a:solidFill>
              </a:rPr>
              <a:t>Δημοτικός Οργανισμός Προσχολικής Αγωγής &amp; Κοινωνικής Αλληλεγγύης (Δ.Ο.Π.Α.Κ.Α)</a:t>
            </a:r>
            <a:r>
              <a:rPr lang="en">
                <a:solidFill>
                  <a:srgbClr val="548D6F"/>
                </a:solidFill>
              </a:rPr>
              <a:t>»</a:t>
            </a:r>
            <a:r>
              <a:rPr lang="en"/>
              <a:t> έχει ως εξής:</a:t>
            </a:r>
            <a:br>
              <a:rPr lang="en"/>
            </a:br>
            <a:r>
              <a:rPr lang="en"/>
              <a:t>1. </a:t>
            </a:r>
            <a:r>
              <a:rPr lang="en" b="1">
                <a:solidFill>
                  <a:srgbClr val="548D6F"/>
                </a:solidFill>
              </a:rPr>
              <a:t>Λουκάκη-Κουτσούκου Δέσποινα</a:t>
            </a:r>
            <a:r>
              <a:rPr lang="en"/>
              <a:t> ως Πρόεδρος του Νομικού Προσώπου</a:t>
            </a:r>
            <a:br>
              <a:rPr lang="en"/>
            </a:br>
            <a:r>
              <a:rPr lang="en"/>
              <a:t>2. </a:t>
            </a:r>
            <a:r>
              <a:rPr lang="en" b="1">
                <a:solidFill>
                  <a:srgbClr val="548D6F"/>
                </a:solidFill>
              </a:rPr>
              <a:t>Ζώταλη Δημήτριο</a:t>
            </a:r>
            <a:r>
              <a:rPr lang="en"/>
              <a:t> ως Αντιπρόεδρο του Νομικού Προσώπου με αναπληρωτή τον Φελλά Γεώργιο</a:t>
            </a:r>
            <a:br>
              <a:rPr lang="en"/>
            </a:br>
            <a:r>
              <a:rPr lang="en"/>
              <a:t>3. </a:t>
            </a:r>
            <a:r>
              <a:rPr lang="en" b="1">
                <a:solidFill>
                  <a:srgbClr val="548D6F"/>
                </a:solidFill>
              </a:rPr>
              <a:t>Σούτο Δημήτριο</a:t>
            </a:r>
            <a:r>
              <a:rPr lang="en"/>
              <a:t> με αναπληρωτή τον Καραφωτιά Πέτρο</a:t>
            </a:r>
            <a:br>
              <a:rPr lang="en"/>
            </a:br>
            <a:r>
              <a:rPr lang="en"/>
              <a:t>4. </a:t>
            </a:r>
            <a:r>
              <a:rPr lang="en" b="1">
                <a:solidFill>
                  <a:srgbClr val="548D6F"/>
                </a:solidFill>
              </a:rPr>
              <a:t>Μπούτση Αντώνιο</a:t>
            </a:r>
            <a:r>
              <a:rPr lang="en"/>
              <a:t> με αναπληρωτή τον Κόλλια Ιωάννη</a:t>
            </a:r>
            <a:br>
              <a:rPr lang="en"/>
            </a:br>
            <a:r>
              <a:rPr lang="en"/>
              <a:t>5. </a:t>
            </a:r>
            <a:r>
              <a:rPr lang="en" b="1">
                <a:solidFill>
                  <a:srgbClr val="548D6F"/>
                </a:solidFill>
              </a:rPr>
              <a:t>Κολύβα Αικατερίνη</a:t>
            </a:r>
            <a:r>
              <a:rPr lang="en"/>
              <a:t> με αναπληρώτρια την Σεϊτανίδου Ειρήνη</a:t>
            </a:r>
            <a:br>
              <a:rPr lang="en"/>
            </a:br>
            <a:r>
              <a:rPr lang="en"/>
              <a:t>6. </a:t>
            </a:r>
            <a:r>
              <a:rPr lang="en" b="1">
                <a:solidFill>
                  <a:srgbClr val="548D6F"/>
                </a:solidFill>
              </a:rPr>
              <a:t>Πιπερίδου-Γαβαλά Ζαμπία</a:t>
            </a:r>
            <a:r>
              <a:rPr lang="en"/>
              <a:t> με αναπληρωτή τον Νικολαΐδη Θεόφιλο</a:t>
            </a:r>
            <a:br>
              <a:rPr lang="en"/>
            </a:br>
            <a:r>
              <a:rPr lang="en"/>
              <a:t>7. </a:t>
            </a:r>
            <a:r>
              <a:rPr lang="en" b="1">
                <a:solidFill>
                  <a:srgbClr val="548D6F"/>
                </a:solidFill>
              </a:rPr>
              <a:t>Πάσσαλη Ελισάβετ </a:t>
            </a:r>
            <a:r>
              <a:rPr lang="en"/>
              <a:t>με αναπληρωτή τον Κυριακόπουλο Ευστράτιο</a:t>
            </a:r>
            <a:br>
              <a:rPr lang="en"/>
            </a:br>
            <a:r>
              <a:rPr lang="en"/>
              <a:t>8. </a:t>
            </a:r>
            <a:r>
              <a:rPr lang="en" b="1">
                <a:solidFill>
                  <a:srgbClr val="548D6F"/>
                </a:solidFill>
              </a:rPr>
              <a:t>Γεωργάκη Αμαλία</a:t>
            </a:r>
            <a:r>
              <a:rPr lang="en"/>
              <a:t> με αναπληρώτρια την Ηλιοπούλου Μαριάννα</a:t>
            </a:r>
            <a:br>
              <a:rPr lang="en"/>
            </a:br>
            <a:r>
              <a:rPr lang="en"/>
              <a:t>9. </a:t>
            </a:r>
            <a:r>
              <a:rPr lang="en" b="1">
                <a:solidFill>
                  <a:srgbClr val="548D6F"/>
                </a:solidFill>
              </a:rPr>
              <a:t>Παπαδημητρίου Μαρία</a:t>
            </a:r>
            <a:r>
              <a:rPr lang="en"/>
              <a:t> με αναπληρώτρια την Πουλάκη Ευγενία</a:t>
            </a:r>
            <a:br>
              <a:rPr lang="en"/>
            </a:br>
            <a:r>
              <a:rPr lang="en"/>
              <a:t>10. </a:t>
            </a:r>
            <a:r>
              <a:rPr lang="en" b="1">
                <a:solidFill>
                  <a:srgbClr val="548D6F"/>
                </a:solidFill>
              </a:rPr>
              <a:t>Λώλη Ναυσικά</a:t>
            </a:r>
            <a:r>
              <a:rPr lang="en"/>
              <a:t> με αναπληρώτρια την Κουρούνη Ελένη</a:t>
            </a:r>
            <a:br>
              <a:rPr lang="en"/>
            </a:br>
            <a:r>
              <a:rPr lang="en"/>
              <a:t>11. </a:t>
            </a:r>
            <a:r>
              <a:rPr lang="en" b="1">
                <a:solidFill>
                  <a:srgbClr val="548D6F"/>
                </a:solidFill>
              </a:rPr>
              <a:t>Ναυπλιώτη Καλλιόπη</a:t>
            </a:r>
            <a:r>
              <a:rPr lang="en"/>
              <a:t> με αναπληρωτή τον Κουμούση Θεόδωρο</a:t>
            </a:r>
            <a:br>
              <a:rPr lang="en"/>
            </a:br>
            <a:r>
              <a:rPr lang="en"/>
              <a:t>12. </a:t>
            </a:r>
            <a:r>
              <a:rPr lang="en" b="1">
                <a:solidFill>
                  <a:srgbClr val="548D6F"/>
                </a:solidFill>
              </a:rPr>
              <a:t>Λαζαρίδου Τζανάκου Αναστασία (Νατάσα)</a:t>
            </a:r>
            <a:r>
              <a:rPr lang="en"/>
              <a:t> με αναπληρώτρια την Κατσαντώνη Φωτεινή</a:t>
            </a:r>
            <a:br>
              <a:rPr lang="en"/>
            </a:br>
            <a:r>
              <a:rPr lang="en"/>
              <a:t>13. </a:t>
            </a:r>
            <a:r>
              <a:rPr lang="en" b="1">
                <a:solidFill>
                  <a:srgbClr val="548D6F"/>
                </a:solidFill>
              </a:rPr>
              <a:t>Μπακιρτζή Αγγελική</a:t>
            </a:r>
            <a:r>
              <a:rPr lang="en"/>
              <a:t> με αναπληρώτρια την Κατζιώτη Αγγελική</a:t>
            </a:r>
            <a:br>
              <a:rPr lang="en"/>
            </a:br>
            <a:r>
              <a:rPr lang="en"/>
              <a:t>14. </a:t>
            </a:r>
            <a:r>
              <a:rPr lang="en" b="1">
                <a:solidFill>
                  <a:srgbClr val="548D6F"/>
                </a:solidFill>
              </a:rPr>
              <a:t>Μωραΐτη Γεωργία</a:t>
            </a:r>
            <a:r>
              <a:rPr lang="en"/>
              <a:t> με αναπληρώτρια την Σουγιά Λουκία</a:t>
            </a:r>
            <a:br>
              <a:rPr lang="en"/>
            </a:br>
            <a:r>
              <a:rPr lang="en"/>
              <a:t>15. </a:t>
            </a:r>
            <a:r>
              <a:rPr lang="en" b="1">
                <a:solidFill>
                  <a:srgbClr val="548D6F"/>
                </a:solidFill>
              </a:rPr>
              <a:t>Δημοπούλου Μαρία</a:t>
            </a:r>
            <a:r>
              <a:rPr lang="en"/>
              <a:t> με αναπληρώτρια την Κατωπόδη Ελένη (εκπρόσωπος εργαζομένων)</a:t>
            </a:r>
            <a:endParaRPr/>
          </a:p>
        </p:txBody>
      </p:sp>
      <p:sp>
        <p:nvSpPr>
          <p:cNvPr id="591" name="Google Shape;591;p83"/>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84"/>
          <p:cNvSpPr txBox="1">
            <a:spLocks noGrp="1"/>
          </p:cNvSpPr>
          <p:nvPr>
            <p:ph type="title"/>
          </p:nvPr>
        </p:nvSpPr>
        <p:spPr>
          <a:xfrm>
            <a:off x="414300" y="193400"/>
            <a:ext cx="84252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597" name="Google Shape;597;p84"/>
          <p:cNvSpPr txBox="1">
            <a:spLocks noGrp="1"/>
          </p:cNvSpPr>
          <p:nvPr>
            <p:ph type="body" idx="1"/>
          </p:nvPr>
        </p:nvSpPr>
        <p:spPr>
          <a:xfrm>
            <a:off x="1599475" y="1238550"/>
            <a:ext cx="5694300" cy="3126300"/>
          </a:xfrm>
          <a:prstGeom prst="rect">
            <a:avLst/>
          </a:prstGeom>
          <a:solidFill>
            <a:srgbClr val="548D6F"/>
          </a:solidFill>
          <a:ln w="9525" cap="flat" cmpd="sng">
            <a:solidFill>
              <a:schemeClr val="accent2"/>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0" lvl="0" indent="0" algn="just" rtl="0">
              <a:spcBef>
                <a:spcPts val="0"/>
              </a:spcBef>
              <a:spcAft>
                <a:spcPts val="1200"/>
              </a:spcAft>
              <a:buNone/>
            </a:pPr>
            <a:r>
              <a:rPr lang="en" sz="1400">
                <a:solidFill>
                  <a:schemeClr val="lt1"/>
                </a:solidFill>
              </a:rPr>
              <a:t>Παρ' όλες τις δυσκολίες και τις αναστολές λειτουργίας λόγω Covid-19, την Δημοτική Κοινότητα Μοσχάτου λειτούργησαν το 2021 τέσσερις (4) Βρεφονηπιακοί Σταθμοί που παρείχαν φιλοξενία, φροντίδα και εκπαιδευτικό έργο στα βρέφη-νήπια. Το Δεκέμβριο του 2021 τα ανωτέρω τμήματα βρέθηκαν να φιλοξενούν σύνολο 273 νήπια και βρέφη: : Α' Βρεφονηπιακός Σταθμός Μοσχάτου πενήντα (52) βρέφη- νήπια, Β' Βρεφονηπιακός Σταθμός Μοσχάτου τριάντα τέσσερα (34) βρέφη- νήπια, Γ ́ Βρεφονηπιακός Σταθμός Μοσχάτου σαράντα δύο (43) νήπια, Δ ́ Βρεφονηπιακός Σταθμός Μοσχάτου σαράντα οκτώ (56) βρέφη- νήπια.</a:t>
            </a:r>
            <a:br>
              <a:rPr lang="en" sz="1400">
                <a:solidFill>
                  <a:schemeClr val="lt1"/>
                </a:solidFill>
              </a:rPr>
            </a:br>
            <a:r>
              <a:rPr lang="en" sz="1400">
                <a:solidFill>
                  <a:schemeClr val="lt1"/>
                </a:solidFill>
              </a:rPr>
              <a:t>Στην Δημοτική Κοινότητα Ταύρου λειτούργησαν δύο (2) Βρεφονηπιακοί Σταθμοί. Το Δεκέμβριο του 2021 τα ανωτέρω τμήματα βρέθηκαν να έχουν εγγεγραμμένα : Α' Βρεφονηπιακός Σταθμός Ταύρου τριάντα επτά (40) νήπια Β ́ Βρεφονηπιακός Σταθμός Ταύρου σαράντα τέσσερα (48 βρέφη- νήπια).</a:t>
            </a:r>
            <a:endParaRPr sz="1400">
              <a:solidFill>
                <a:schemeClr val="lt1"/>
              </a:solidFill>
            </a:endParaRPr>
          </a:p>
        </p:txBody>
      </p:sp>
      <p:sp>
        <p:nvSpPr>
          <p:cNvPr id="598" name="Google Shape;598;p84"/>
          <p:cNvSpPr txBox="1"/>
          <p:nvPr/>
        </p:nvSpPr>
        <p:spPr>
          <a:xfrm>
            <a:off x="6564300" y="48101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599" name="Google Shape;599;p84"/>
          <p:cNvSpPr txBox="1"/>
          <p:nvPr/>
        </p:nvSpPr>
        <p:spPr>
          <a:xfrm>
            <a:off x="1599475" y="838350"/>
            <a:ext cx="5694300" cy="4002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rPr>
              <a:t>ΠΑΙΔΙΚΟΙ ΣΤΑΘΜΟΙ</a:t>
            </a:r>
            <a:endParaRPr b="1">
              <a:solidFill>
                <a:schemeClr val="dk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85"/>
          <p:cNvSpPr txBox="1">
            <a:spLocks noGrp="1"/>
          </p:cNvSpPr>
          <p:nvPr>
            <p:ph type="title"/>
          </p:nvPr>
        </p:nvSpPr>
        <p:spPr>
          <a:xfrm>
            <a:off x="414300" y="193400"/>
            <a:ext cx="84252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605" name="Google Shape;605;p85"/>
          <p:cNvSpPr txBox="1">
            <a:spLocks noGrp="1"/>
          </p:cNvSpPr>
          <p:nvPr>
            <p:ph type="body" idx="1"/>
          </p:nvPr>
        </p:nvSpPr>
        <p:spPr>
          <a:xfrm>
            <a:off x="414300" y="992300"/>
            <a:ext cx="8425200" cy="3817800"/>
          </a:xfrm>
          <a:prstGeom prst="rect">
            <a:avLst/>
          </a:prstGeom>
          <a:solidFill>
            <a:srgbClr val="548D6F"/>
          </a:solidFill>
          <a:ln w="9525" cap="flat" cmpd="sng">
            <a:solidFill>
              <a:schemeClr val="accent2"/>
            </a:solidFill>
            <a:prstDash val="solid"/>
            <a:round/>
            <a:headEnd type="none" w="sm" len="sm"/>
            <a:tailEnd type="none" w="sm" len="sm"/>
          </a:ln>
        </p:spPr>
        <p:txBody>
          <a:bodyPr spcFirstLastPara="1" wrap="square" lIns="91425" tIns="91425" rIns="91425" bIns="91425" anchor="t" anchorCtr="0">
            <a:normAutofit fontScale="70000" lnSpcReduction="20000"/>
          </a:bodyPr>
          <a:lstStyle/>
          <a:p>
            <a:pPr marL="0" lvl="0" indent="0" algn="just" rtl="0">
              <a:spcBef>
                <a:spcPts val="0"/>
              </a:spcBef>
              <a:spcAft>
                <a:spcPts val="1200"/>
              </a:spcAft>
              <a:buNone/>
            </a:pPr>
            <a:r>
              <a:rPr lang="en" sz="1400">
                <a:solidFill>
                  <a:schemeClr val="lt1"/>
                </a:solidFill>
              </a:rPr>
              <a:t>Το 2021 οι Παιδικοί Σταθμοί συμμετείχαν στο πρόγραμμα Δράσης «Εναρμόνιση Οικογενειακής και Επαγγελματικής Ζωής», το οποίο συγχρηματοδοτείται από το «Ευρωπαϊκό Κοινοτικό Ταμείο» στα πλαίσια του ΕΣΠΑ καθώς και στο πρόγραμμα Οικονομικής Στήριξης Οικογενειών με Παιδιά Προσχολικής Ηλικίας. Το Δεκέμβριο του 2021 υπήρχαν εγγεγραμμένα στους βρεφονηπιακούς σταθμούς 214 παιδιά μέσω των προγραμμάτων. Εξυπηρετήθηκαν για τις εγγραφές και άτομα που δεν πληρούσαν τις προϋποθέσεις για συμμετοχή στα ανωτέρω προγράμματα (σύνολο 59 παιδιά). Τα νήπια των Παιδικών Σταθμών εκτός των προγραμμάτων(κατά το σχ. έτος 2021) πλήρωσαν τροφεία, σύμφωνα με την απόφαση του Δ.Σ. του Ν.Π.Δ.Δ. Έγιναν ατομικές συναντήσεις με τους γονείς στην έναρξη του σχ. Έτους, με στόχο την ενημέρωση σε λειτουργικά θέματα, την συζήτηση διαφόρων θεμάτων ή προβλημάτων, κ.λ.π. </a:t>
            </a:r>
            <a:br>
              <a:rPr lang="en" sz="1400">
                <a:solidFill>
                  <a:schemeClr val="lt1"/>
                </a:solidFill>
              </a:rPr>
            </a:br>
            <a:r>
              <a:rPr lang="en" sz="1400">
                <a:solidFill>
                  <a:schemeClr val="lt1"/>
                </a:solidFill>
              </a:rPr>
              <a:t>Πραγματοποιήθηκαν ατομικές συναντήσεις γονέων και παιδαγωγών με βασικό στόχο την ενημέρωση των γονέων σχετικά με την εξέλιξη και συμπεριφορά των παιδιών τους και τον προγραμματισμό μιας οργανωμένης συνεργασίας αν χρειαστεί. Πραγματοποιήθηκαν, όταν οι συνθήκες το επέτρεπαν συναντήσεις Δ/ντριας και Προϊσταμένων με στόχο την καλύτερη λειτουργία των τμημάτων (ως προς την παροχή της εκπαίδευσης, της ασφάλειας και φροντίδας των νηπίων και της καλύτερης παροχής υπηρεσιών στο πολίτη) καθώς και συναντήσεις Προέδρου με προϊσταμένες. Πραγματοποιήθηκαν δραστηριότητες ψυχαγωγικού περιεχομένου για τα νήπια, παρουσία μόνο νηπίων και εκπαιδευτικού προσωπικού. Με σκοπό την καλύτερη λειτουργία των Παιδικών Σταθμών έγιναν προσλήψεις προσωπικού με συμβάσεις. Υπήρχε παιδίατρος στο Ν.Π.Δ.Δ. ο οποίος παρακολουθούσε τα νήπια με ρόλο προληπτικό μια φορά το μήνα σε όλους τους παιδικούς σταθμούς Δόθηκαν αναμνηστικές φωτογραφίες στα βρέφη και νήπια. </a:t>
            </a:r>
            <a:br>
              <a:rPr lang="en" sz="1400">
                <a:solidFill>
                  <a:schemeClr val="lt1"/>
                </a:solidFill>
              </a:rPr>
            </a:br>
            <a:r>
              <a:rPr lang="en" sz="1400">
                <a:solidFill>
                  <a:schemeClr val="lt1"/>
                </a:solidFill>
              </a:rPr>
              <a:t>Έγιναν διάφορες συντηρήσεις στα κτήρια των παιδικών σταθμών και συμπληρωματικές αγορές για τη καλύτερη λειτουργία τους. Υπήρξε στενή συνεργασία με όλες τις υπηρεσίες του Δήμου και τα αρμόδια άτομα στους ανάλογους τομείς. Κατά την περίοδο αναστολής λειτουργίας των παιδικών σταθμών υπήρχε τηλεφωνική επικοινωνία με την οικογένεια, αλλά πολλές φορές και με τα νήπια. Επίσης στάλθηκαν άλμπουμ εργασιών και δωράκια στα βρέφη-νήπια στα πλαίσια διατήρησης της επαφής τους με το περιβάλλον και το προσωπικό των παιδικών σταθμών αλλά και της καλής συνεργασίας μεταξύ προσωπικού- γονέων και αντιθέτως. Οι Βρεφονηπιακοί σταθμοί στη λειτουργία τους ακολούθησαν όλα τα απαραίτητα μέτρα ασφαλείας σχετικά με το coνid 19, καθώς και την πλήρη εφαρμογή του πρωτοκόλλου στις περιπτώσεις παρουσίασης κρουσμάτων μέσα στο χώρο των παιδικών σταθμών. </a:t>
            </a:r>
            <a:endParaRPr sz="1400">
              <a:solidFill>
                <a:schemeClr val="lt1"/>
              </a:solidFill>
            </a:endParaRPr>
          </a:p>
        </p:txBody>
      </p:sp>
      <p:sp>
        <p:nvSpPr>
          <p:cNvPr id="606" name="Google Shape;606;p85"/>
          <p:cNvSpPr txBox="1"/>
          <p:nvPr/>
        </p:nvSpPr>
        <p:spPr>
          <a:xfrm>
            <a:off x="6564300" y="48101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607" name="Google Shape;607;p85"/>
          <p:cNvSpPr txBox="1"/>
          <p:nvPr/>
        </p:nvSpPr>
        <p:spPr>
          <a:xfrm>
            <a:off x="414300" y="592100"/>
            <a:ext cx="8425200" cy="4002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rPr>
              <a:t>ΠΑΙΔΙΚΟΙ ΣΤΑΘΜΟΙ</a:t>
            </a:r>
            <a:endParaRPr b="1">
              <a:solidFill>
                <a:schemeClr val="dk1"/>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2" name="Google Shape;612;p86"/>
          <p:cNvSpPr txBox="1">
            <a:spLocks noGrp="1"/>
          </p:cNvSpPr>
          <p:nvPr>
            <p:ph type="title"/>
          </p:nvPr>
        </p:nvSpPr>
        <p:spPr>
          <a:xfrm>
            <a:off x="414300" y="193400"/>
            <a:ext cx="84252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613" name="Google Shape;613;p86"/>
          <p:cNvSpPr txBox="1"/>
          <p:nvPr/>
        </p:nvSpPr>
        <p:spPr>
          <a:xfrm>
            <a:off x="6564300" y="48101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614" name="Google Shape;614;p86"/>
          <p:cNvSpPr txBox="1">
            <a:spLocks noGrp="1"/>
          </p:cNvSpPr>
          <p:nvPr>
            <p:ph type="body" idx="1"/>
          </p:nvPr>
        </p:nvSpPr>
        <p:spPr>
          <a:xfrm>
            <a:off x="530950" y="1043975"/>
            <a:ext cx="8223000" cy="3634800"/>
          </a:xfrm>
          <a:prstGeom prst="rect">
            <a:avLst/>
          </a:prstGeom>
          <a:solidFill>
            <a:srgbClr val="548D6F"/>
          </a:solidFill>
          <a:ln w="9525" cap="flat" cmpd="sng">
            <a:solidFill>
              <a:schemeClr val="accent2"/>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sz="1400">
                <a:solidFill>
                  <a:schemeClr val="lt1"/>
                </a:solidFill>
              </a:rPr>
              <a:t>Τα ΚΑΠΗ και των δυο κοινοτήτων (Μοσχάτου και Ταύρου), λόγω του Coνid-19 δεν λειτούργησαν κατά το 2021 με παρουσία μελών. Η κοινότητα του Μοσχάτου είχε εγγεγραμμένα (821) μέλη ενώ, η κοινότητα Ταύρου είχε εγγεγραμμένα το 2021 (532) μέλη, με το ποσοστό των γυναικών να υπερτερεί και στις δύο κοινότητες. </a:t>
            </a:r>
            <a:br>
              <a:rPr lang="en" sz="1400">
                <a:solidFill>
                  <a:schemeClr val="lt1"/>
                </a:solidFill>
              </a:rPr>
            </a:br>
            <a:r>
              <a:rPr lang="en" sz="1400">
                <a:solidFill>
                  <a:schemeClr val="lt1"/>
                </a:solidFill>
              </a:rPr>
              <a:t>Το προσωπικό των ΚΑΠΗ προσέφερε μέσω τηλεφωνικής και διαδικτυακής επικοινωνίας στα μέλη τους ψυχολογική και κοινωνική υποστήριξη, καθώς και βοήθεια σε θέματα της  καθημερινότητας. Επίσης ενημερώσεις σε διάφορα θέματα όπως αυτό της πυρασφάλειας. </a:t>
            </a:r>
            <a:br>
              <a:rPr lang="en" sz="1400">
                <a:solidFill>
                  <a:schemeClr val="lt1"/>
                </a:solidFill>
              </a:rPr>
            </a:br>
            <a:r>
              <a:rPr lang="en" sz="1400">
                <a:solidFill>
                  <a:schemeClr val="lt1"/>
                </a:solidFill>
              </a:rPr>
              <a:t>Υπήρξαν περιορισμένες δια ζώσης υπηρεσίες κατόπιν ραντεβού από όλες τις ειδικότητες των : υπαλλήλων των ΚΑΠΗ με τα μέλη τους. </a:t>
            </a:r>
            <a:br>
              <a:rPr lang="en" sz="1400">
                <a:solidFill>
                  <a:schemeClr val="lt1"/>
                </a:solidFill>
              </a:rPr>
            </a:br>
            <a:r>
              <a:rPr lang="en" sz="1400">
                <a:solidFill>
                  <a:schemeClr val="lt1"/>
                </a:solidFill>
              </a:rPr>
              <a:t>Κατά την χρονική περίοδο 2021 (Ιανουάριος -Μάιος) και λόγω μη λειτουργίας των ΚΑΠΗ, ο υπεύθυνος κοινωνικός λειτουργός παρείχε υπηρεσίες κοινωνικής εργασίας στη Δ/νση Κοινωνικής Μέριμνας. </a:t>
            </a:r>
            <a:br>
              <a:rPr lang="en" sz="1400">
                <a:solidFill>
                  <a:schemeClr val="lt1"/>
                </a:solidFill>
              </a:rPr>
            </a:br>
            <a:r>
              <a:rPr lang="en" sz="1400">
                <a:solidFill>
                  <a:schemeClr val="lt1"/>
                </a:solidFill>
              </a:rPr>
              <a:t>Μέσω των ΚΑΠΗ διοργανώθηκαν επίσης αιμοδοσίες σε Μοσχάτο και Ταύρο. </a:t>
            </a:r>
            <a:br>
              <a:rPr lang="en" sz="1400">
                <a:solidFill>
                  <a:schemeClr val="lt1"/>
                </a:solidFill>
              </a:rPr>
            </a:br>
            <a:r>
              <a:rPr lang="en" sz="1400">
                <a:solidFill>
                  <a:schemeClr val="lt1"/>
                </a:solidFill>
              </a:rPr>
              <a:t>Έγινε συλλογή ειδών πρώτης ανάγκης για τους σεισμόπληκτους της Θεσσαλίας </a:t>
            </a:r>
            <a:br>
              <a:rPr lang="en" sz="1400">
                <a:solidFill>
                  <a:schemeClr val="lt1"/>
                </a:solidFill>
              </a:rPr>
            </a:br>
            <a:r>
              <a:rPr lang="en" sz="1400">
                <a:solidFill>
                  <a:schemeClr val="lt1"/>
                </a:solidFill>
              </a:rPr>
              <a:t>Διοργάνωσαν Εργαστήριο για την Έμφυλη Βία σε συνεργασία με την Δ/νση Κοινωνικής Μέριμνας του Δήμου, ενώ το αρμόδιο προσωπικό των ΚΑΠΗ ενημερώθηκε με εκπαιδευτικό πρόγραμμα σχετικά με τη συμμετοχή του στο ΚΕΠ Υγείας, που προγραμματίζεται να λειτουργήσει στο Δήμο Μοσχάτου Ταύρου. Από το Σεπτέμβριο του 2021 συνεχίστηκε και η λειτουργία του Συμβουλευτικού Σταθμού για Άνοια. .</a:t>
            </a:r>
            <a:endParaRPr sz="1400">
              <a:solidFill>
                <a:schemeClr val="lt1"/>
              </a:solidFill>
            </a:endParaRPr>
          </a:p>
        </p:txBody>
      </p:sp>
      <p:sp>
        <p:nvSpPr>
          <p:cNvPr id="615" name="Google Shape;615;p86"/>
          <p:cNvSpPr txBox="1"/>
          <p:nvPr/>
        </p:nvSpPr>
        <p:spPr>
          <a:xfrm>
            <a:off x="530950" y="643775"/>
            <a:ext cx="8223000" cy="4002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rPr>
              <a:t>ΚΑΠΗ</a:t>
            </a:r>
            <a:endParaRPr b="1">
              <a:solidFill>
                <a:schemeClr val="dk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0" name="Google Shape;620;p87"/>
          <p:cNvSpPr txBox="1">
            <a:spLocks noGrp="1"/>
          </p:cNvSpPr>
          <p:nvPr>
            <p:ph type="title"/>
          </p:nvPr>
        </p:nvSpPr>
        <p:spPr>
          <a:xfrm>
            <a:off x="414300" y="193400"/>
            <a:ext cx="84252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621" name="Google Shape;621;p87"/>
          <p:cNvSpPr txBox="1"/>
          <p:nvPr/>
        </p:nvSpPr>
        <p:spPr>
          <a:xfrm>
            <a:off x="6564300" y="48101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622" name="Google Shape;622;p87"/>
          <p:cNvSpPr txBox="1">
            <a:spLocks noGrp="1"/>
          </p:cNvSpPr>
          <p:nvPr>
            <p:ph type="body" idx="1"/>
          </p:nvPr>
        </p:nvSpPr>
        <p:spPr>
          <a:xfrm>
            <a:off x="1557450" y="1173450"/>
            <a:ext cx="6138900" cy="2796600"/>
          </a:xfrm>
          <a:prstGeom prst="rect">
            <a:avLst/>
          </a:prstGeom>
          <a:solidFill>
            <a:srgbClr val="548D6F"/>
          </a:solidFill>
          <a:ln w="9525" cap="flat" cmpd="sng">
            <a:solidFill>
              <a:schemeClr val="accent2"/>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a:solidFill>
                  <a:schemeClr val="lt1"/>
                </a:solidFill>
              </a:rPr>
              <a:t>- Τρία (3) άτομα προσωπικό</a:t>
            </a:r>
            <a:br>
              <a:rPr lang="en" sz="1400">
                <a:solidFill>
                  <a:schemeClr val="lt1"/>
                </a:solidFill>
              </a:rPr>
            </a:br>
            <a:r>
              <a:rPr lang="en" sz="1400">
                <a:solidFill>
                  <a:schemeClr val="lt1"/>
                </a:solidFill>
              </a:rPr>
              <a:t>Φρόντισε ώστε να πραγματοποιηθούν και να εξοφληθούν δαπάνες του 2021 να συνεργαστεί με τις υπηρεσίες του Δήμου για τους διαγωνισμούς τροφίμων ειδών καθαριότητας και καυσίμων, να δημιουργηθούν οι διάφορες επιτροπές (παραλαβής, αξιολόγησης κ.λ.π.), να δεχτεί προσφορές και γενικά να βοηθήσει στην υλοποίηση της κάθε ενέργειας που είχε προγραμματιστεί. Ασχολήθηκε με τις αγορές, επισκευές και προμήθειες υλικών όλων των δομών του Ν.Π.Δ.Δ. Η διαδικασία του Προϋπολογισμού- Απολογισμού ήταν επίσης μέσα στα καθήκοντα της όπως και η διαδικασία τοποθέτησης ή μετακίνησης του προσωπικού. Επίσης εισηγείται όλα τα λειτουργικά και οικονομικά θέματα στο Δ.Σ. και εκτελεί τις αντίστοιχες αποφάσεις.</a:t>
            </a:r>
            <a:endParaRPr sz="1400">
              <a:solidFill>
                <a:schemeClr val="lt1"/>
              </a:solidFill>
            </a:endParaRPr>
          </a:p>
        </p:txBody>
      </p:sp>
      <p:sp>
        <p:nvSpPr>
          <p:cNvPr id="623" name="Google Shape;623;p87"/>
          <p:cNvSpPr txBox="1"/>
          <p:nvPr/>
        </p:nvSpPr>
        <p:spPr>
          <a:xfrm>
            <a:off x="1557450" y="765350"/>
            <a:ext cx="6138900" cy="4002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rPr>
              <a:t>ΔΙΟΙΚΗΤΙΚΗ- ΟΙΚΟΝΟΜΙΚΗ ΥΠΗΡΕΣΙΑ</a:t>
            </a:r>
            <a:endParaRPr b="1">
              <a:solidFill>
                <a:schemeClr val="dk1"/>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88"/>
          <p:cNvSpPr txBox="1">
            <a:spLocks noGrp="1"/>
          </p:cNvSpPr>
          <p:nvPr>
            <p:ph type="title"/>
          </p:nvPr>
        </p:nvSpPr>
        <p:spPr>
          <a:xfrm>
            <a:off x="414300" y="193400"/>
            <a:ext cx="8425200" cy="3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720" b="1">
                <a:solidFill>
                  <a:srgbClr val="548D6F"/>
                </a:solidFill>
              </a:rPr>
              <a:t>Λειτουργία ανά Τμήματα</a:t>
            </a:r>
            <a:endParaRPr sz="1720"/>
          </a:p>
        </p:txBody>
      </p:sp>
      <p:sp>
        <p:nvSpPr>
          <p:cNvPr id="629" name="Google Shape;629;p88"/>
          <p:cNvSpPr txBox="1"/>
          <p:nvPr/>
        </p:nvSpPr>
        <p:spPr>
          <a:xfrm>
            <a:off x="6564300" y="4810100"/>
            <a:ext cx="25797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630" name="Google Shape;630;p88"/>
          <p:cNvSpPr txBox="1">
            <a:spLocks noGrp="1"/>
          </p:cNvSpPr>
          <p:nvPr>
            <p:ph type="body" idx="1"/>
          </p:nvPr>
        </p:nvSpPr>
        <p:spPr>
          <a:xfrm>
            <a:off x="414300" y="1173450"/>
            <a:ext cx="8425200" cy="3636600"/>
          </a:xfrm>
          <a:prstGeom prst="rect">
            <a:avLst/>
          </a:prstGeom>
          <a:solidFill>
            <a:srgbClr val="548D6F"/>
          </a:solidFill>
          <a:ln w="9525"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90000"/>
              </a:lnSpc>
              <a:spcBef>
                <a:spcPts val="0"/>
              </a:spcBef>
              <a:spcAft>
                <a:spcPts val="0"/>
              </a:spcAft>
              <a:buSzPts val="688"/>
              <a:buNone/>
            </a:pPr>
            <a:r>
              <a:rPr lang="en" sz="900">
                <a:solidFill>
                  <a:schemeClr val="lt1"/>
                </a:solidFill>
              </a:rPr>
              <a:t>Συγκεκριμένα κατά την διάρκεια του 2021 το διοικητικό-οικονομικό τμήμα πραγματοποίησε τα εξής :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Μερίμνησε για την σύνταξη του σχεδίου προϋπολογισμού εσόδων - εξόδων και στοχοθεσίας και παρακολούθησε την εκτέλεση του Προϋπολογισμού προβαίνοντας σε διορθωτικές ενέργειες (αναμόρφωσης κλπ).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Κατάρτισε σε συνεργασία με την Ταμειακή Υπηρεσία του Δήμου τον απολογισμό εσόδων - εξόδων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Τήρησε το σύστημα λογιστικής απεικόνισης των οικονομικών πράξεων του Νομικού Προσώπου (Γενική λογιστική) και παρείχε κάθε είδους πληροφόρηση σχετικά προς τα αρμόδια όργανα.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Μερίμνησε για την παροχή κάθε είδους στοιχείων που ζητούνται από Δημόσιες/Ελεγκτικές Υπηρεσίες. Συνέταξε και υπέβαλε στα αρμόδια όργανα οικονομικά, στατιστικά και διευκρινιστικά στοιχεία και εκπλήρωσε όλες τις φορολογικές και ασφαλιστικές υποχρεώσεις του Νομικού Προσώπου.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Σχεδίασε τις διαδικασίες για την κατάρτιση του προγράμματος των απαιτούμενων προμηθειών και υπηρεσιών του Νομικού Προσώπου, και διαμόρφωσε περιοδικά προγράμματα για την προμήθεια κάθε είδους υλικών, εξοπλισμού και υπηρεσιών, Διενήργησε τις διαδικασίες για την ανάθεση των προμηθειών και των συμβάσεων παροχής υπηρεσιών, καταρτίζοντας σχέδιο διακήρυξης, αποφάσεων ανάθεσης, συμβάσεων κλπ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Εξέδωσε κάθε μορφής μισθοδοτικές καταστάσεις και καταστάσεις απόδοσης κρατήσεων στα ασφαλιστικά ταμεία, καθώς και αναλυτικές περιοδικές δηλώσεις.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Συνεργάστηκε με την Νομική υπηρεσία του Δήμου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Εξέδωσε εντάλματα πληρωμής των οφειλών του Νομικού Προσώπου και της μισθοδοσίας προσωπικού και τα προώθησε στην ταμειακή υπηρεσία για εξόφληση.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Συνέταξε τις συμβάσεις ορισμένου χρόνου ή άλλου είδους συμβάσεις και υλοποίησε τοποθετήσεις, αναγνώριση προϋπηρεσίας, και ανανεώσεις των συμβάσεων.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Συνεργάστηκε με τους προϊσταμένους των άλλων Τμημάτων και τους ενημέρωσε για τις διαδικασίες που πρέπει να ακολουθούνται σε εργασιακά θέματα (άδειες, παρουσίες κ.λπ.).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Το προσωπικό παρακολούθησε διάφορα διαδικτυακά ενημερωτικά σεμινάρια σχετικά με διοικητικά και οικονομικά θέματα.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Σε συνεργασία με την Πρόεδρο συνέταξε την αίτηση συμμετοχής στο πρόγραμμα «ΕΝΑΡΜΟΝΙΣΗ ΟΙΚΟΓΕΝΕΙΑΚΗΣ ΚΑΙ ΕΠΑΓΓΕΛΜΑΤΙΚΗΣ ΖΩΗΣ», ενώ σε συνεργασία με την Διευθύντρια Προσχολικής Αγωγής φρόντισε για τη σωστή εκτέλεση του και για την έκδοση κάθε απαραίτητου στοιχείου σχετικά με την ολοκλήρωση του.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Συνεργάστηκε με φορείς εκτός Νομικού Προσώπου που σχετίζονται με τις λειτουργίες της διοικητικής ενότητας και μερίμνησε για τη λειτουργία του Πρωτοκόλλου του Νομικού Προσώπου. </a:t>
            </a:r>
            <a:endParaRPr sz="900">
              <a:solidFill>
                <a:schemeClr val="lt1"/>
              </a:solidFill>
            </a:endParaRPr>
          </a:p>
          <a:p>
            <a:pPr marL="457200" lvl="0" indent="-285750" algn="l" rtl="0">
              <a:lnSpc>
                <a:spcPct val="90000"/>
              </a:lnSpc>
              <a:spcBef>
                <a:spcPts val="0"/>
              </a:spcBef>
              <a:spcAft>
                <a:spcPts val="0"/>
              </a:spcAft>
              <a:buClr>
                <a:schemeClr val="lt1"/>
              </a:buClr>
              <a:buSzPts val="900"/>
              <a:buChar char="-"/>
            </a:pPr>
            <a:r>
              <a:rPr lang="en" sz="900">
                <a:solidFill>
                  <a:schemeClr val="lt1"/>
                </a:solidFill>
              </a:rPr>
              <a:t>Παρείχε στους ενδιαφερόμενους πληροφορίες και διευκρινίσεις σχετικά με τη λειτουργία  του Ν.Π.Δ.Δ. </a:t>
            </a:r>
            <a:endParaRPr sz="900">
              <a:solidFill>
                <a:schemeClr val="lt1"/>
              </a:solidFill>
            </a:endParaRPr>
          </a:p>
        </p:txBody>
      </p:sp>
      <p:sp>
        <p:nvSpPr>
          <p:cNvPr id="631" name="Google Shape;631;p88"/>
          <p:cNvSpPr txBox="1"/>
          <p:nvPr/>
        </p:nvSpPr>
        <p:spPr>
          <a:xfrm>
            <a:off x="414300" y="765350"/>
            <a:ext cx="8425200" cy="400200"/>
          </a:xfrm>
          <a:prstGeom prst="rect">
            <a:avLst/>
          </a:prstGeom>
          <a:noFill/>
          <a:ln w="9525"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rPr>
              <a:t>ΔΙΟΙΚΗΤΙΚΗ- ΟΙΚΟΝΟΜΙΚΗ ΥΠΗΡΕΣΙΑ</a:t>
            </a:r>
            <a:endParaRPr b="1">
              <a:solidFill>
                <a:schemeClr val="dk1"/>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p89"/>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Ν.Π.Δ.Δ. «Πνευματικό Κέντρο Δήμου Μοσχάτου - Ταύρου»</a:t>
            </a:r>
            <a:endParaRPr sz="2720">
              <a:solidFill>
                <a:srgbClr val="548D6F"/>
              </a:solidFill>
            </a:endParaRPr>
          </a:p>
        </p:txBody>
      </p:sp>
      <p:sp>
        <p:nvSpPr>
          <p:cNvPr id="637" name="Google Shape;637;p89"/>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90"/>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643" name="Google Shape;643;p90"/>
          <p:cNvSpPr txBox="1">
            <a:spLocks noGrp="1"/>
          </p:cNvSpPr>
          <p:nvPr>
            <p:ph type="body" idx="1"/>
          </p:nvPr>
        </p:nvSpPr>
        <p:spPr>
          <a:xfrm>
            <a:off x="311700" y="665975"/>
            <a:ext cx="8614800" cy="40464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77500" lnSpcReduction="20000"/>
          </a:bodyPr>
          <a:lstStyle/>
          <a:p>
            <a:pPr marL="0" lvl="0" indent="0" algn="l" rtl="0">
              <a:spcBef>
                <a:spcPts val="0"/>
              </a:spcBef>
              <a:spcAft>
                <a:spcPts val="1200"/>
              </a:spcAft>
              <a:buNone/>
            </a:pPr>
            <a:r>
              <a:rPr lang="en"/>
              <a:t>Η σύνθεση του Διοικητικού Συμβουλίου του Νομικού Προσώπου Δημοσίου Δικαίου </a:t>
            </a:r>
            <a:r>
              <a:rPr lang="en">
                <a:solidFill>
                  <a:srgbClr val="548D6F"/>
                </a:solidFill>
              </a:rPr>
              <a:t>«</a:t>
            </a:r>
            <a:r>
              <a:rPr lang="en" b="1" i="1">
                <a:solidFill>
                  <a:srgbClr val="548D6F"/>
                </a:solidFill>
              </a:rPr>
              <a:t>ΠΝΕΥΜΑΤΙΚΟ ΚΕΝΤΡΟ ΔΗΜΟΥ ΜΟΣΧΑΤΟΥ-ΤΑΥΡΟΥ</a:t>
            </a:r>
            <a:r>
              <a:rPr lang="en">
                <a:solidFill>
                  <a:srgbClr val="548D6F"/>
                </a:solidFill>
              </a:rPr>
              <a:t>»</a:t>
            </a:r>
            <a:r>
              <a:rPr lang="en"/>
              <a:t>, έχει ως εξής:</a:t>
            </a:r>
            <a:br>
              <a:rPr lang="en"/>
            </a:br>
            <a:r>
              <a:rPr lang="en"/>
              <a:t>1. </a:t>
            </a:r>
            <a:r>
              <a:rPr lang="en" b="1">
                <a:solidFill>
                  <a:srgbClr val="548D6F"/>
                </a:solidFill>
              </a:rPr>
              <a:t>Τσέλιου Μαρία</a:t>
            </a:r>
            <a:r>
              <a:rPr lang="en"/>
              <a:t> Πρόεδρο του Νομικού Προσώπου</a:t>
            </a:r>
            <a:br>
              <a:rPr lang="en"/>
            </a:br>
            <a:r>
              <a:rPr lang="en"/>
              <a:t>2. </a:t>
            </a:r>
            <a:r>
              <a:rPr lang="en" b="1">
                <a:solidFill>
                  <a:srgbClr val="548D6F"/>
                </a:solidFill>
              </a:rPr>
              <a:t>Κελεσίδη Δημήτριο</a:t>
            </a:r>
            <a:r>
              <a:rPr lang="en"/>
              <a:t> Αντιπρόεδρο του Νομικού Προσώπου με αναπληρώτρια την Καραβία Βασιλική</a:t>
            </a:r>
            <a:br>
              <a:rPr lang="en"/>
            </a:br>
            <a:r>
              <a:rPr lang="en"/>
              <a:t>3. </a:t>
            </a:r>
            <a:r>
              <a:rPr lang="en" b="1">
                <a:solidFill>
                  <a:srgbClr val="548D6F"/>
                </a:solidFill>
              </a:rPr>
              <a:t>Χατζηαντωνίου Παναγιώτη</a:t>
            </a:r>
            <a:r>
              <a:rPr lang="en"/>
              <a:t> με αναπληρώτρια την Καρύδη Χριστίνα-Αικατερίνη</a:t>
            </a:r>
            <a:br>
              <a:rPr lang="en"/>
            </a:br>
            <a:r>
              <a:rPr lang="en"/>
              <a:t>4. </a:t>
            </a:r>
            <a:r>
              <a:rPr lang="en" b="1">
                <a:solidFill>
                  <a:srgbClr val="548D6F"/>
                </a:solidFill>
              </a:rPr>
              <a:t>Πάρσαλη Κωνσταντίνο</a:t>
            </a:r>
            <a:r>
              <a:rPr lang="en"/>
              <a:t> με αναπληρωτή τον Κόλλια Ιωάννη</a:t>
            </a:r>
            <a:br>
              <a:rPr lang="en"/>
            </a:br>
            <a:r>
              <a:rPr lang="en"/>
              <a:t>5. </a:t>
            </a:r>
            <a:r>
              <a:rPr lang="en" b="1">
                <a:solidFill>
                  <a:srgbClr val="548D6F"/>
                </a:solidFill>
              </a:rPr>
              <a:t>Βολίκα Ιωάννη</a:t>
            </a:r>
            <a:r>
              <a:rPr lang="en"/>
              <a:t> με αναπληρωτή τον Καζαντζή Σταμάτιο</a:t>
            </a:r>
            <a:br>
              <a:rPr lang="en"/>
            </a:br>
            <a:r>
              <a:rPr lang="en"/>
              <a:t>6. </a:t>
            </a:r>
            <a:r>
              <a:rPr lang="en" b="1">
                <a:solidFill>
                  <a:srgbClr val="548D6F"/>
                </a:solidFill>
              </a:rPr>
              <a:t>Κυριαζίδη Παναγιώτη</a:t>
            </a:r>
            <a:r>
              <a:rPr lang="en"/>
              <a:t> με αναπληρώτρια την Δολιανίδη Χριστίνα</a:t>
            </a:r>
            <a:br>
              <a:rPr lang="en"/>
            </a:br>
            <a:r>
              <a:rPr lang="en"/>
              <a:t>7. </a:t>
            </a:r>
            <a:r>
              <a:rPr lang="en" b="1">
                <a:solidFill>
                  <a:srgbClr val="548D6F"/>
                </a:solidFill>
              </a:rPr>
              <a:t>Τριβυζάκη Δημήτριο</a:t>
            </a:r>
            <a:r>
              <a:rPr lang="en"/>
              <a:t> με αναπληρώτρια την Ηλιοπούλου Ευθυμία</a:t>
            </a:r>
            <a:br>
              <a:rPr lang="en"/>
            </a:br>
            <a:r>
              <a:rPr lang="en"/>
              <a:t>8. </a:t>
            </a:r>
            <a:r>
              <a:rPr lang="en" b="1">
                <a:solidFill>
                  <a:srgbClr val="548D6F"/>
                </a:solidFill>
              </a:rPr>
              <a:t>Χερουβείμ Ελευθερία</a:t>
            </a:r>
            <a:r>
              <a:rPr lang="en"/>
              <a:t> με αναπληρώτρια την Μασουράκη Σαπφώ</a:t>
            </a:r>
            <a:br>
              <a:rPr lang="en"/>
            </a:br>
            <a:r>
              <a:rPr lang="en"/>
              <a:t>9. </a:t>
            </a:r>
            <a:r>
              <a:rPr lang="en" b="1">
                <a:solidFill>
                  <a:srgbClr val="548D6F"/>
                </a:solidFill>
              </a:rPr>
              <a:t>Κυριακόπουλο Ευστράτιο</a:t>
            </a:r>
            <a:r>
              <a:rPr lang="en"/>
              <a:t> με αναπληρώτρια την Σιδαρένκο Έλενα</a:t>
            </a:r>
            <a:br>
              <a:rPr lang="en"/>
            </a:br>
            <a:r>
              <a:rPr lang="en"/>
              <a:t>10. </a:t>
            </a:r>
            <a:r>
              <a:rPr lang="en" b="1">
                <a:solidFill>
                  <a:srgbClr val="548D6F"/>
                </a:solidFill>
              </a:rPr>
              <a:t>Καπετανάκη Αγγελική</a:t>
            </a:r>
            <a:r>
              <a:rPr lang="en"/>
              <a:t> με αναπληρωτή τον Παπασταθακόπουλο Παναγιώτη</a:t>
            </a:r>
            <a:br>
              <a:rPr lang="en"/>
            </a:br>
            <a:r>
              <a:rPr lang="en"/>
              <a:t>11. </a:t>
            </a:r>
            <a:r>
              <a:rPr lang="en" b="1">
                <a:solidFill>
                  <a:srgbClr val="548D6F"/>
                </a:solidFill>
              </a:rPr>
              <a:t>Μπιθυμήτρη Κωνσταντίνο</a:t>
            </a:r>
            <a:r>
              <a:rPr lang="en"/>
              <a:t> με αναπληρωτή τον Πλιάτσικα Αθανάσιο</a:t>
            </a:r>
            <a:br>
              <a:rPr lang="en"/>
            </a:br>
            <a:r>
              <a:rPr lang="en"/>
              <a:t>12. </a:t>
            </a:r>
            <a:r>
              <a:rPr lang="en" b="1">
                <a:solidFill>
                  <a:srgbClr val="548D6F"/>
                </a:solidFill>
              </a:rPr>
              <a:t>Τσαμπάζη Βασιλική</a:t>
            </a:r>
            <a:r>
              <a:rPr lang="en"/>
              <a:t> με αναπληρωτή τον Μανταδάκη Ανδρέα</a:t>
            </a:r>
            <a:br>
              <a:rPr lang="en"/>
            </a:br>
            <a:r>
              <a:rPr lang="en"/>
              <a:t>13. </a:t>
            </a:r>
            <a:r>
              <a:rPr lang="en" b="1">
                <a:solidFill>
                  <a:srgbClr val="548D6F"/>
                </a:solidFill>
              </a:rPr>
              <a:t>Χριστίδη Δήμητρα</a:t>
            </a:r>
            <a:r>
              <a:rPr lang="en"/>
              <a:t> με αναπληρώτρια την Ρούσσου Ελένη</a:t>
            </a:r>
            <a:br>
              <a:rPr lang="en"/>
            </a:br>
            <a:r>
              <a:rPr lang="en"/>
              <a:t>14. </a:t>
            </a:r>
            <a:r>
              <a:rPr lang="en" b="1">
                <a:solidFill>
                  <a:srgbClr val="548D6F"/>
                </a:solidFill>
              </a:rPr>
              <a:t>Λιακοπούλου Ελευθερία</a:t>
            </a:r>
            <a:r>
              <a:rPr lang="en"/>
              <a:t> με αναπληρωτή τον Κατζιώτη Ηλία</a:t>
            </a:r>
            <a:br>
              <a:rPr lang="en"/>
            </a:br>
            <a:r>
              <a:rPr lang="en"/>
              <a:t>15. </a:t>
            </a:r>
            <a:r>
              <a:rPr lang="en" b="1">
                <a:solidFill>
                  <a:srgbClr val="548D6F"/>
                </a:solidFill>
              </a:rPr>
              <a:t>Φουσκολαγουδάκη Μανώλη</a:t>
            </a:r>
            <a:r>
              <a:rPr lang="en"/>
              <a:t> με αναπληρωτή τον Νούσια Χρήστο</a:t>
            </a:r>
            <a:endParaRPr/>
          </a:p>
        </p:txBody>
      </p:sp>
      <p:sp>
        <p:nvSpPr>
          <p:cNvPr id="644" name="Google Shape;644;p90"/>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91"/>
          <p:cNvSpPr txBox="1">
            <a:spLocks noGrp="1"/>
          </p:cNvSpPr>
          <p:nvPr>
            <p:ph type="title"/>
          </p:nvPr>
        </p:nvSpPr>
        <p:spPr>
          <a:xfrm>
            <a:off x="1122900" y="88875"/>
            <a:ext cx="6898200" cy="62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020"/>
              <a:t>ΠΕΠΡΑΓΜΕΝΑ ΠΝΕΥΜΑΤΙΚΟΥ ΚΕΝΤΡΟΥ ΔΗΜΟΥ ΜΟΣΧΑΤΟΥ – ΤΑΥΡΟΥ 2021</a:t>
            </a:r>
            <a:endParaRPr sz="1520"/>
          </a:p>
        </p:txBody>
      </p:sp>
      <p:sp>
        <p:nvSpPr>
          <p:cNvPr id="650" name="Google Shape;650;p91"/>
          <p:cNvSpPr txBox="1">
            <a:spLocks noGrp="1"/>
          </p:cNvSpPr>
          <p:nvPr>
            <p:ph type="body" idx="1"/>
          </p:nvPr>
        </p:nvSpPr>
        <p:spPr>
          <a:xfrm>
            <a:off x="228750" y="799800"/>
            <a:ext cx="8686500" cy="41580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1200"/>
              </a:spcAft>
              <a:buNone/>
            </a:pPr>
            <a:r>
              <a:rPr lang="en" sz="1400" b="1">
                <a:solidFill>
                  <a:srgbClr val="548D6F"/>
                </a:solidFill>
              </a:rPr>
              <a:t>Αριθμός Αποφάσεων Διοικητικού Συμβουλίου του Ν.Π.Δ.Δ. : 48</a:t>
            </a:r>
            <a:br>
              <a:rPr lang="en" sz="1400" b="1">
                <a:solidFill>
                  <a:srgbClr val="548D6F"/>
                </a:solidFill>
              </a:rPr>
            </a:br>
            <a:r>
              <a:rPr lang="en" sz="1400" b="1">
                <a:solidFill>
                  <a:srgbClr val="548D6F"/>
                </a:solidFill>
              </a:rPr>
              <a:t>Αποφάσεις Προέδρου : 51</a:t>
            </a:r>
            <a:br>
              <a:rPr lang="en" sz="1400" b="1">
                <a:solidFill>
                  <a:srgbClr val="548D6F"/>
                </a:solidFill>
              </a:rPr>
            </a:br>
            <a:r>
              <a:rPr lang="en" sz="1400" b="1">
                <a:solidFill>
                  <a:srgbClr val="548D6F"/>
                </a:solidFill>
              </a:rPr>
              <a:t>Αριθμός Χρηματικών Ενταλμάτων Οικον. Έτους 2021 : 291</a:t>
            </a:r>
            <a:br>
              <a:rPr lang="en" sz="1400" b="1">
                <a:solidFill>
                  <a:srgbClr val="548D6F"/>
                </a:solidFill>
              </a:rPr>
            </a:br>
            <a:r>
              <a:rPr lang="en" sz="1400">
                <a:solidFill>
                  <a:schemeClr val="accent2"/>
                </a:solidFill>
              </a:rPr>
              <a:t>Σύνταξη Προϋπολογισμού Οικον. Έτους 2021 &amp; 2022</a:t>
            </a:r>
            <a:br>
              <a:rPr lang="en" sz="1400">
                <a:solidFill>
                  <a:schemeClr val="accent2"/>
                </a:solidFill>
              </a:rPr>
            </a:br>
            <a:r>
              <a:rPr lang="en" sz="1400">
                <a:solidFill>
                  <a:schemeClr val="accent2"/>
                </a:solidFill>
              </a:rPr>
              <a:t>Στοχοθεσία Οικονομικού Έτους 2021, 2022 και αναμορφώσεις 2021 &amp; 2022</a:t>
            </a:r>
            <a:br>
              <a:rPr lang="en" sz="1400">
                <a:solidFill>
                  <a:schemeClr val="accent2"/>
                </a:solidFill>
              </a:rPr>
            </a:br>
            <a:r>
              <a:rPr lang="en" sz="1400">
                <a:solidFill>
                  <a:schemeClr val="accent2"/>
                </a:solidFill>
              </a:rPr>
              <a:t>Αναμορφώσεις προϋπολογισμού 2021: 4</a:t>
            </a:r>
            <a:br>
              <a:rPr lang="en" sz="1400">
                <a:solidFill>
                  <a:schemeClr val="accent2"/>
                </a:solidFill>
              </a:rPr>
            </a:br>
            <a:r>
              <a:rPr lang="en" sz="1400">
                <a:solidFill>
                  <a:schemeClr val="accent2"/>
                </a:solidFill>
              </a:rPr>
              <a:t>Ανάθεση σε ορκωτούς λογιστές για τους Ισολογισμούς οικ. Έτους 2020</a:t>
            </a:r>
            <a:br>
              <a:rPr lang="en" sz="1400">
                <a:solidFill>
                  <a:schemeClr val="accent2"/>
                </a:solidFill>
              </a:rPr>
            </a:br>
            <a:r>
              <a:rPr lang="en" sz="1400">
                <a:solidFill>
                  <a:schemeClr val="accent2"/>
                </a:solidFill>
              </a:rPr>
              <a:t>Έγκριση ισολογισμού Οικονομ. Έτους 2020</a:t>
            </a:r>
            <a:br>
              <a:rPr lang="en" sz="1400">
                <a:solidFill>
                  <a:schemeClr val="accent2"/>
                </a:solidFill>
              </a:rPr>
            </a:br>
            <a:r>
              <a:rPr lang="en" sz="1400">
                <a:solidFill>
                  <a:schemeClr val="accent2"/>
                </a:solidFill>
              </a:rPr>
              <a:t>Ανάθεση ελέγχου οικονομικών καταστάσεων 2020 &amp; παρακολούθηση διπλογραφικού οικον. Έτους 2021 &amp; φορολογικός υποχρεώσεις 2021</a:t>
            </a:r>
            <a:br>
              <a:rPr lang="en" sz="1400">
                <a:solidFill>
                  <a:schemeClr val="accent2"/>
                </a:solidFill>
              </a:rPr>
            </a:br>
            <a:r>
              <a:rPr lang="en" sz="1400" b="1">
                <a:solidFill>
                  <a:schemeClr val="accent2"/>
                </a:solidFill>
              </a:rPr>
              <a:t>Επιμορφωτικό πρόγραμμα από το Ωδείο του Ν.Π.Δ.Δ.</a:t>
            </a:r>
            <a:br>
              <a:rPr lang="en" sz="1400">
                <a:solidFill>
                  <a:schemeClr val="accent2"/>
                </a:solidFill>
              </a:rPr>
            </a:br>
            <a:r>
              <a:rPr lang="en" sz="1400" b="1">
                <a:solidFill>
                  <a:srgbClr val="548D6F"/>
                </a:solidFill>
              </a:rPr>
              <a:t>Συντήρηση/ Αναβάθμιση Εφαρμογών λογισμικών</a:t>
            </a:r>
            <a:br>
              <a:rPr lang="en" sz="1400">
                <a:solidFill>
                  <a:schemeClr val="accent2"/>
                </a:solidFill>
              </a:rPr>
            </a:br>
            <a:r>
              <a:rPr lang="en" sz="1400">
                <a:solidFill>
                  <a:schemeClr val="accent2"/>
                </a:solidFill>
              </a:rPr>
              <a:t>Εφαρμογή προγράμματος ODEON</a:t>
            </a:r>
            <a:br>
              <a:rPr lang="en" sz="1400">
                <a:solidFill>
                  <a:schemeClr val="accent2"/>
                </a:solidFill>
              </a:rPr>
            </a:br>
            <a:r>
              <a:rPr lang="en" sz="1400">
                <a:solidFill>
                  <a:schemeClr val="accent2"/>
                </a:solidFill>
              </a:rPr>
              <a:t>Εφαρμογή Οικονομικής Διαχείρισης &amp; Διπλογραφικού</a:t>
            </a:r>
            <a:br>
              <a:rPr lang="en" sz="1400">
                <a:solidFill>
                  <a:schemeClr val="accent2"/>
                </a:solidFill>
              </a:rPr>
            </a:br>
            <a:r>
              <a:rPr lang="en" sz="1400" b="1">
                <a:solidFill>
                  <a:srgbClr val="548D6F"/>
                </a:solidFill>
              </a:rPr>
              <a:t>Συντήρηση / παρακολούθηση σημάτων Συναγερμών (2)</a:t>
            </a:r>
            <a:br>
              <a:rPr lang="en" sz="1400">
                <a:solidFill>
                  <a:schemeClr val="accent2"/>
                </a:solidFill>
              </a:rPr>
            </a:br>
            <a:r>
              <a:rPr lang="en" sz="1400" b="1">
                <a:solidFill>
                  <a:srgbClr val="548D6F"/>
                </a:solidFill>
              </a:rPr>
              <a:t>Εκδηλώσεις</a:t>
            </a:r>
            <a:br>
              <a:rPr lang="en" sz="1400">
                <a:solidFill>
                  <a:schemeClr val="accent2"/>
                </a:solidFill>
              </a:rPr>
            </a:br>
            <a:r>
              <a:rPr lang="en" sz="1400">
                <a:solidFill>
                  <a:schemeClr val="accent2"/>
                </a:solidFill>
              </a:rPr>
              <a:t>- </a:t>
            </a:r>
            <a:r>
              <a:rPr lang="en" sz="1400" b="1">
                <a:solidFill>
                  <a:schemeClr val="accent2"/>
                </a:solidFill>
              </a:rPr>
              <a:t>Συμμετοχή των θεατρικών ομάδων του Ν.Π.Δ.Δ στο 14ο Φεστιβάλ Θεάτρου με δύο Θεατρικές παραστάσεις</a:t>
            </a:r>
            <a:br>
              <a:rPr lang="en" sz="1400">
                <a:solidFill>
                  <a:schemeClr val="accent2"/>
                </a:solidFill>
              </a:rPr>
            </a:br>
            <a:r>
              <a:rPr lang="en" sz="1400">
                <a:solidFill>
                  <a:schemeClr val="accent2"/>
                </a:solidFill>
              </a:rPr>
              <a:t>Σύνταξη μελετών : 18</a:t>
            </a:r>
            <a:br>
              <a:rPr lang="en" sz="1400">
                <a:solidFill>
                  <a:schemeClr val="accent2"/>
                </a:solidFill>
              </a:rPr>
            </a:br>
            <a:r>
              <a:rPr lang="en" sz="1400">
                <a:solidFill>
                  <a:schemeClr val="accent2"/>
                </a:solidFill>
              </a:rPr>
              <a:t>Συντήρηση &amp;  Επισκευή μηχανογραφικού εξοπλισμού</a:t>
            </a:r>
            <a:br>
              <a:rPr lang="en" sz="1400">
                <a:solidFill>
                  <a:schemeClr val="accent2"/>
                </a:solidFill>
              </a:rPr>
            </a:br>
            <a:r>
              <a:rPr lang="en" sz="1400">
                <a:solidFill>
                  <a:schemeClr val="accent2"/>
                </a:solidFill>
              </a:rPr>
              <a:t>ΕΝΟΙΚΙΑΣΗ ΠΑΡΑΔΟΣΙΑΚΩΝ ΦΟΡΕΣΙΩΝ 28ης ΟΚΤΩΒΡΙΟΥ</a:t>
            </a:r>
            <a:br>
              <a:rPr lang="en" sz="1400">
                <a:solidFill>
                  <a:schemeClr val="accent2"/>
                </a:solidFill>
              </a:rPr>
            </a:br>
            <a:r>
              <a:rPr lang="en" sz="1400">
                <a:solidFill>
                  <a:schemeClr val="accent2"/>
                </a:solidFill>
              </a:rPr>
              <a:t>ΗΧΗΤΙΚΗ ΚΑΛΥΨΗ ΚΑΘΑΡΑΣ ΔΕΥΤΕΡΑΣ</a:t>
            </a:r>
            <a:endParaRPr sz="1400">
              <a:solidFill>
                <a:schemeClr val="accent2"/>
              </a:solidFill>
            </a:endParaRPr>
          </a:p>
        </p:txBody>
      </p:sp>
      <p:sp>
        <p:nvSpPr>
          <p:cNvPr id="651" name="Google Shape;651;p91"/>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ΔΗΜΟΤΙΚΟ ΣΥΜΒΟΥΛΙΟ</a:t>
            </a:r>
            <a:endParaRPr/>
          </a:p>
        </p:txBody>
      </p:sp>
      <p:sp>
        <p:nvSpPr>
          <p:cNvPr id="103" name="Google Shape;103;p20"/>
          <p:cNvSpPr txBox="1">
            <a:spLocks noGrp="1"/>
          </p:cNvSpPr>
          <p:nvPr>
            <p:ph type="body" idx="1"/>
          </p:nvPr>
        </p:nvSpPr>
        <p:spPr>
          <a:xfrm>
            <a:off x="311700" y="617375"/>
            <a:ext cx="3862800" cy="44598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200" b="1" i="1">
                <a:solidFill>
                  <a:srgbClr val="212529"/>
                </a:solidFill>
                <a:highlight>
                  <a:srgbClr val="FFFFFF"/>
                </a:highlight>
              </a:rPr>
              <a:t>ΜΟΣΧΑΤΟ-ΤΑΥΡΟΣ ΑΝΘΡΩΠΙΝΗ ΠΟΛΗ ΣΥΓΧΡΟΝΟΣ ΔΗΜΟΣ ΕΥΘΥΜΙΟΥ ΑΝΔΡΕΑΣ</a:t>
            </a:r>
            <a:br>
              <a:rPr lang="en" sz="1200">
                <a:solidFill>
                  <a:srgbClr val="212529"/>
                </a:solidFill>
                <a:highlight>
                  <a:srgbClr val="FFFFFF"/>
                </a:highlight>
              </a:rPr>
            </a:br>
            <a:r>
              <a:rPr lang="en" sz="1200" b="1">
                <a:solidFill>
                  <a:srgbClr val="548D6F"/>
                </a:solidFill>
                <a:highlight>
                  <a:srgbClr val="FFFFFF"/>
                </a:highlight>
              </a:rPr>
              <a:t>ΕΥΘΥΜΙΟΥ ΑΝΔΡΕΑΣ – ΔΗΜΑΡΧΟΣ</a:t>
            </a:r>
            <a:br>
              <a:rPr lang="en" sz="1200">
                <a:solidFill>
                  <a:srgbClr val="212529"/>
                </a:solidFill>
                <a:highlight>
                  <a:srgbClr val="FFFFFF"/>
                </a:highlight>
              </a:rPr>
            </a:br>
            <a:r>
              <a:rPr lang="en" sz="1200" b="1">
                <a:solidFill>
                  <a:srgbClr val="548D6F"/>
                </a:solidFill>
                <a:highlight>
                  <a:srgbClr val="FFFFFF"/>
                </a:highlight>
              </a:rPr>
              <a:t>1. Μελίστας Αθανάσιος – ΠΡΟΕΔΡΟΣ</a:t>
            </a:r>
            <a:br>
              <a:rPr lang="en" sz="1200" b="1">
                <a:solidFill>
                  <a:srgbClr val="548D6F"/>
                </a:solidFill>
                <a:highlight>
                  <a:srgbClr val="FFFFFF"/>
                </a:highlight>
              </a:rPr>
            </a:br>
            <a:r>
              <a:rPr lang="en" sz="1200" b="1">
                <a:solidFill>
                  <a:srgbClr val="548D6F"/>
                </a:solidFill>
                <a:highlight>
                  <a:srgbClr val="FFFFFF"/>
                </a:highlight>
              </a:rPr>
              <a:t>2. Αγγελόπουλος Σπύρος – ΓΡΑΜΜΑΤΕΑΣ</a:t>
            </a:r>
            <a:br>
              <a:rPr lang="en" sz="1200" b="1">
                <a:solidFill>
                  <a:srgbClr val="548D6F"/>
                </a:solidFill>
                <a:highlight>
                  <a:srgbClr val="FFFFFF"/>
                </a:highlight>
              </a:rPr>
            </a:br>
            <a:r>
              <a:rPr lang="en" sz="1200" b="1">
                <a:solidFill>
                  <a:srgbClr val="548D6F"/>
                </a:solidFill>
                <a:highlight>
                  <a:srgbClr val="FFFFFF"/>
                </a:highlight>
              </a:rPr>
              <a:t>3. Γρούμπας Βασίλειος </a:t>
            </a:r>
            <a:br>
              <a:rPr lang="en" sz="1200" b="1">
                <a:solidFill>
                  <a:srgbClr val="548D6F"/>
                </a:solidFill>
                <a:highlight>
                  <a:srgbClr val="FFFFFF"/>
                </a:highlight>
              </a:rPr>
            </a:br>
            <a:r>
              <a:rPr lang="en" sz="1200" b="1">
                <a:solidFill>
                  <a:srgbClr val="548D6F"/>
                </a:solidFill>
                <a:highlight>
                  <a:srgbClr val="FFFFFF"/>
                </a:highlight>
              </a:rPr>
              <a:t>4. Δείξιμος Παντελεήμων (Άκης)</a:t>
            </a:r>
            <a:br>
              <a:rPr lang="en" sz="1200" b="1">
                <a:solidFill>
                  <a:srgbClr val="548D6F"/>
                </a:solidFill>
                <a:highlight>
                  <a:srgbClr val="FFFFFF"/>
                </a:highlight>
              </a:rPr>
            </a:br>
            <a:r>
              <a:rPr lang="en" sz="1200" b="1">
                <a:solidFill>
                  <a:srgbClr val="548D6F"/>
                </a:solidFill>
                <a:highlight>
                  <a:srgbClr val="FFFFFF"/>
                </a:highlight>
              </a:rPr>
              <a:t>5. Ζώταλης Δημήτριος</a:t>
            </a:r>
            <a:br>
              <a:rPr lang="en" sz="1200" b="1">
                <a:solidFill>
                  <a:srgbClr val="548D6F"/>
                </a:solidFill>
                <a:highlight>
                  <a:srgbClr val="FFFFFF"/>
                </a:highlight>
              </a:rPr>
            </a:br>
            <a:r>
              <a:rPr lang="en" sz="1200" b="1">
                <a:solidFill>
                  <a:srgbClr val="548D6F"/>
                </a:solidFill>
                <a:highlight>
                  <a:srgbClr val="FFFFFF"/>
                </a:highlight>
              </a:rPr>
              <a:t>6. Καραβία Βασιλική</a:t>
            </a:r>
            <a:br>
              <a:rPr lang="en" sz="1200" b="1">
                <a:solidFill>
                  <a:srgbClr val="548D6F"/>
                </a:solidFill>
                <a:highlight>
                  <a:srgbClr val="FFFFFF"/>
                </a:highlight>
              </a:rPr>
            </a:br>
            <a:r>
              <a:rPr lang="en" sz="1200" b="1">
                <a:solidFill>
                  <a:srgbClr val="548D6F"/>
                </a:solidFill>
                <a:highlight>
                  <a:srgbClr val="FFFFFF"/>
                </a:highlight>
              </a:rPr>
              <a:t>7. Καρύδη Κατερίνα</a:t>
            </a:r>
            <a:br>
              <a:rPr lang="en" sz="1200" b="1">
                <a:solidFill>
                  <a:srgbClr val="548D6F"/>
                </a:solidFill>
                <a:highlight>
                  <a:srgbClr val="FFFFFF"/>
                </a:highlight>
              </a:rPr>
            </a:br>
            <a:r>
              <a:rPr lang="en" sz="1200" b="1">
                <a:solidFill>
                  <a:srgbClr val="548D6F"/>
                </a:solidFill>
                <a:highlight>
                  <a:srgbClr val="FFFFFF"/>
                </a:highlight>
              </a:rPr>
              <a:t>8. Κελεσίδης Δημήτρης  </a:t>
            </a:r>
            <a:br>
              <a:rPr lang="en" sz="1200" b="1">
                <a:solidFill>
                  <a:srgbClr val="548D6F"/>
                </a:solidFill>
                <a:highlight>
                  <a:srgbClr val="FFFFFF"/>
                </a:highlight>
              </a:rPr>
            </a:br>
            <a:r>
              <a:rPr lang="en" sz="1200" b="1">
                <a:solidFill>
                  <a:srgbClr val="548D6F"/>
                </a:solidFill>
                <a:highlight>
                  <a:srgbClr val="FFFFFF"/>
                </a:highlight>
              </a:rPr>
              <a:t>9. Κοτζαμπασάκης Ευάγγελος </a:t>
            </a:r>
            <a:br>
              <a:rPr lang="en" sz="1200" b="1">
                <a:solidFill>
                  <a:srgbClr val="548D6F"/>
                </a:solidFill>
                <a:highlight>
                  <a:srgbClr val="FFFFFF"/>
                </a:highlight>
              </a:rPr>
            </a:br>
            <a:r>
              <a:rPr lang="en" sz="1200" b="1">
                <a:solidFill>
                  <a:srgbClr val="548D6F"/>
                </a:solidFill>
                <a:highlight>
                  <a:srgbClr val="FFFFFF"/>
                </a:highlight>
              </a:rPr>
              <a:t>10. Κρεμμύδα Άννα</a:t>
            </a:r>
            <a:br>
              <a:rPr lang="en" sz="1200" b="1">
                <a:solidFill>
                  <a:srgbClr val="548D6F"/>
                </a:solidFill>
                <a:highlight>
                  <a:srgbClr val="FFFFFF"/>
                </a:highlight>
              </a:rPr>
            </a:br>
            <a:r>
              <a:rPr lang="en" sz="1200" b="1">
                <a:solidFill>
                  <a:srgbClr val="548D6F"/>
                </a:solidFill>
                <a:highlight>
                  <a:srgbClr val="FFFFFF"/>
                </a:highlight>
              </a:rPr>
              <a:t>11. Λουκάκη – Κουτσούκου Δέσποινα</a:t>
            </a:r>
            <a:br>
              <a:rPr lang="en" sz="1200" b="1">
                <a:solidFill>
                  <a:srgbClr val="548D6F"/>
                </a:solidFill>
                <a:highlight>
                  <a:srgbClr val="FFFFFF"/>
                </a:highlight>
              </a:rPr>
            </a:br>
            <a:r>
              <a:rPr lang="en" sz="1200" b="1">
                <a:solidFill>
                  <a:srgbClr val="548D6F"/>
                </a:solidFill>
                <a:highlight>
                  <a:srgbClr val="FFFFFF"/>
                </a:highlight>
              </a:rPr>
              <a:t>12. Ντερέκας Αθανάσιος </a:t>
            </a:r>
            <a:br>
              <a:rPr lang="en" sz="1200" b="1">
                <a:solidFill>
                  <a:srgbClr val="548D6F"/>
                </a:solidFill>
                <a:highlight>
                  <a:srgbClr val="FFFFFF"/>
                </a:highlight>
              </a:rPr>
            </a:br>
            <a:r>
              <a:rPr lang="en" sz="1200" b="1">
                <a:solidFill>
                  <a:srgbClr val="548D6F"/>
                </a:solidFill>
                <a:highlight>
                  <a:srgbClr val="FFFFFF"/>
                </a:highlight>
              </a:rPr>
              <a:t>13. Σάββας Ιωάννης  </a:t>
            </a:r>
            <a:br>
              <a:rPr lang="en" sz="1200" b="1">
                <a:solidFill>
                  <a:srgbClr val="548D6F"/>
                </a:solidFill>
                <a:highlight>
                  <a:srgbClr val="FFFFFF"/>
                </a:highlight>
              </a:rPr>
            </a:br>
            <a:r>
              <a:rPr lang="en" sz="1200" b="1">
                <a:solidFill>
                  <a:srgbClr val="548D6F"/>
                </a:solidFill>
                <a:highlight>
                  <a:srgbClr val="FFFFFF"/>
                </a:highlight>
              </a:rPr>
              <a:t>14. Σιώκας Απόστολος</a:t>
            </a:r>
            <a:br>
              <a:rPr lang="en" sz="1200" b="1">
                <a:solidFill>
                  <a:srgbClr val="548D6F"/>
                </a:solidFill>
                <a:highlight>
                  <a:srgbClr val="FFFFFF"/>
                </a:highlight>
              </a:rPr>
            </a:br>
            <a:r>
              <a:rPr lang="en" sz="1200" b="1">
                <a:solidFill>
                  <a:srgbClr val="548D6F"/>
                </a:solidFill>
                <a:highlight>
                  <a:srgbClr val="FFFFFF"/>
                </a:highlight>
              </a:rPr>
              <a:t>15. Τσέλιου Μαρία</a:t>
            </a:r>
            <a:br>
              <a:rPr lang="en" sz="1200" b="1">
                <a:solidFill>
                  <a:srgbClr val="548D6F"/>
                </a:solidFill>
                <a:highlight>
                  <a:srgbClr val="FFFFFF"/>
                </a:highlight>
              </a:rPr>
            </a:br>
            <a:r>
              <a:rPr lang="en" sz="1200" b="1">
                <a:solidFill>
                  <a:srgbClr val="548D6F"/>
                </a:solidFill>
                <a:highlight>
                  <a:srgbClr val="FFFFFF"/>
                </a:highlight>
              </a:rPr>
              <a:t>16. Φελλάς Γεώργιος</a:t>
            </a:r>
            <a:br>
              <a:rPr lang="en" sz="1200" b="1">
                <a:solidFill>
                  <a:srgbClr val="548D6F"/>
                </a:solidFill>
                <a:highlight>
                  <a:srgbClr val="FFFFFF"/>
                </a:highlight>
              </a:rPr>
            </a:br>
            <a:r>
              <a:rPr lang="en" sz="1200" b="1">
                <a:solidFill>
                  <a:srgbClr val="548D6F"/>
                </a:solidFill>
                <a:highlight>
                  <a:srgbClr val="FFFFFF"/>
                </a:highlight>
              </a:rPr>
              <a:t>17. Χατζηαντωνίου Παναγιώτης</a:t>
            </a:r>
            <a:endParaRPr b="1">
              <a:solidFill>
                <a:srgbClr val="548D6F"/>
              </a:solidFill>
            </a:endParaRPr>
          </a:p>
        </p:txBody>
      </p:sp>
      <p:sp>
        <p:nvSpPr>
          <p:cNvPr id="104" name="Google Shape;104;p20"/>
          <p:cNvSpPr txBox="1">
            <a:spLocks noGrp="1"/>
          </p:cNvSpPr>
          <p:nvPr>
            <p:ph type="body" idx="1"/>
          </p:nvPr>
        </p:nvSpPr>
        <p:spPr>
          <a:xfrm>
            <a:off x="4174500" y="617375"/>
            <a:ext cx="4102200" cy="44598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sz="1200" b="1" i="1">
                <a:solidFill>
                  <a:srgbClr val="212529"/>
                </a:solidFill>
                <a:highlight>
                  <a:srgbClr val="FFFFFF"/>
                </a:highlight>
              </a:rPr>
              <a:t>ΜΑΖΙ ΜΠΡΟΣΤΑ ΜΟΣΧΑΤΟ-ΤΑΥΡΟΣ</a:t>
            </a:r>
            <a:br>
              <a:rPr lang="en" sz="1200" b="1" i="1">
                <a:solidFill>
                  <a:srgbClr val="212529"/>
                </a:solidFill>
                <a:highlight>
                  <a:srgbClr val="FFFFFF"/>
                </a:highlight>
              </a:rPr>
            </a:br>
            <a:r>
              <a:rPr lang="en" sz="1200" b="1">
                <a:solidFill>
                  <a:srgbClr val="548D6F"/>
                </a:solidFill>
                <a:highlight>
                  <a:srgbClr val="FFFFFF"/>
                </a:highlight>
              </a:rPr>
              <a:t>1. Μπούτσης Αντώνιος</a:t>
            </a:r>
            <a:br>
              <a:rPr lang="en" sz="1200" b="1">
                <a:solidFill>
                  <a:srgbClr val="548D6F"/>
                </a:solidFill>
                <a:highlight>
                  <a:srgbClr val="FFFFFF"/>
                </a:highlight>
              </a:rPr>
            </a:br>
            <a:r>
              <a:rPr lang="en" sz="1200" b="1">
                <a:solidFill>
                  <a:srgbClr val="548D6F"/>
                </a:solidFill>
                <a:highlight>
                  <a:srgbClr val="FFFFFF"/>
                </a:highlight>
              </a:rPr>
              <a:t>2. Χαλκίδης Συμεών – ΑΝΤΙΠΡΟΕΔΡΟΣ</a:t>
            </a:r>
            <a:br>
              <a:rPr lang="en" sz="1200" b="1">
                <a:solidFill>
                  <a:srgbClr val="548D6F"/>
                </a:solidFill>
                <a:highlight>
                  <a:srgbClr val="FFFFFF"/>
                </a:highlight>
              </a:rPr>
            </a:br>
            <a:r>
              <a:rPr lang="en" sz="1200" b="1">
                <a:solidFill>
                  <a:srgbClr val="548D6F"/>
                </a:solidFill>
                <a:highlight>
                  <a:srgbClr val="FFFFFF"/>
                </a:highlight>
              </a:rPr>
              <a:t>3. Πάρσαλης Κωνσταντίνος</a:t>
            </a:r>
            <a:br>
              <a:rPr lang="en" sz="1200" b="1">
                <a:solidFill>
                  <a:srgbClr val="548D6F"/>
                </a:solidFill>
                <a:highlight>
                  <a:srgbClr val="FFFFFF"/>
                </a:highlight>
              </a:rPr>
            </a:br>
            <a:r>
              <a:rPr lang="en" sz="1200" b="1">
                <a:solidFill>
                  <a:srgbClr val="548D6F"/>
                </a:solidFill>
                <a:highlight>
                  <a:srgbClr val="FFFFFF"/>
                </a:highlight>
              </a:rPr>
              <a:t>4. Καζαντζής Σταμάτης</a:t>
            </a:r>
            <a:br>
              <a:rPr lang="en" sz="1200" b="1">
                <a:solidFill>
                  <a:srgbClr val="548D6F"/>
                </a:solidFill>
                <a:highlight>
                  <a:srgbClr val="FFFFFF"/>
                </a:highlight>
              </a:rPr>
            </a:br>
            <a:r>
              <a:rPr lang="en" sz="1200" b="1">
                <a:solidFill>
                  <a:srgbClr val="548D6F"/>
                </a:solidFill>
                <a:highlight>
                  <a:srgbClr val="FFFFFF"/>
                </a:highlight>
              </a:rPr>
              <a:t>5. Κόλλιας Ιωάννης</a:t>
            </a:r>
            <a:br>
              <a:rPr lang="en" sz="1200" b="1">
                <a:solidFill>
                  <a:srgbClr val="548D6F"/>
                </a:solidFill>
                <a:highlight>
                  <a:srgbClr val="FFFFFF"/>
                </a:highlight>
              </a:rPr>
            </a:br>
            <a:r>
              <a:rPr lang="en" sz="1200" b="1">
                <a:solidFill>
                  <a:srgbClr val="548D6F"/>
                </a:solidFill>
                <a:highlight>
                  <a:srgbClr val="FFFFFF"/>
                </a:highlight>
              </a:rPr>
              <a:t>6. Βολίκας Ιωάννης</a:t>
            </a:r>
            <a:br>
              <a:rPr lang="en" sz="1200" b="1">
                <a:solidFill>
                  <a:srgbClr val="548D6F"/>
                </a:solidFill>
                <a:highlight>
                  <a:srgbClr val="FFFFFF"/>
                </a:highlight>
              </a:rPr>
            </a:br>
            <a:br>
              <a:rPr lang="en" sz="1200">
                <a:solidFill>
                  <a:srgbClr val="212529"/>
                </a:solidFill>
                <a:highlight>
                  <a:srgbClr val="FFFFFF"/>
                </a:highlight>
              </a:rPr>
            </a:br>
            <a:r>
              <a:rPr lang="en" sz="1200" b="1" i="1">
                <a:solidFill>
                  <a:srgbClr val="212529"/>
                </a:solidFill>
                <a:highlight>
                  <a:srgbClr val="FFFFFF"/>
                </a:highlight>
              </a:rPr>
              <a:t>ΛΑΪΚΗ ΣΥΣΠΕΙΡΩΣΗ ΜΟΣΧΑΤΟΥ-ΤΑΥΡΟΥ</a:t>
            </a:r>
            <a:br>
              <a:rPr lang="en" sz="1200">
                <a:solidFill>
                  <a:srgbClr val="212529"/>
                </a:solidFill>
                <a:highlight>
                  <a:srgbClr val="FFFFFF"/>
                </a:highlight>
              </a:rPr>
            </a:br>
            <a:r>
              <a:rPr lang="en" sz="1200" b="1">
                <a:solidFill>
                  <a:srgbClr val="548D6F"/>
                </a:solidFill>
                <a:highlight>
                  <a:srgbClr val="FFFFFF"/>
                </a:highlight>
              </a:rPr>
              <a:t>1. Δολιανίδη Χριστίνα</a:t>
            </a:r>
            <a:br>
              <a:rPr lang="en" sz="1200" b="1">
                <a:solidFill>
                  <a:srgbClr val="548D6F"/>
                </a:solidFill>
                <a:highlight>
                  <a:srgbClr val="FFFFFF"/>
                </a:highlight>
              </a:rPr>
            </a:br>
            <a:r>
              <a:rPr lang="en" sz="1200" b="1">
                <a:solidFill>
                  <a:srgbClr val="548D6F"/>
                </a:solidFill>
                <a:highlight>
                  <a:srgbClr val="FFFFFF"/>
                </a:highlight>
              </a:rPr>
              <a:t>2. Κυριαζίδης Παναγιώτης</a:t>
            </a:r>
            <a:br>
              <a:rPr lang="en" sz="1200" b="1">
                <a:solidFill>
                  <a:srgbClr val="548D6F"/>
                </a:solidFill>
                <a:highlight>
                  <a:srgbClr val="FFFFFF"/>
                </a:highlight>
              </a:rPr>
            </a:br>
            <a:r>
              <a:rPr lang="en" sz="1200" b="1">
                <a:solidFill>
                  <a:srgbClr val="548D6F"/>
                </a:solidFill>
                <a:highlight>
                  <a:srgbClr val="FFFFFF"/>
                </a:highlight>
              </a:rPr>
              <a:t>3. Εγγλέζος Κωνσταντίνος</a:t>
            </a:r>
            <a:br>
              <a:rPr lang="en" sz="1200" b="1">
                <a:solidFill>
                  <a:srgbClr val="548D6F"/>
                </a:solidFill>
                <a:highlight>
                  <a:srgbClr val="FFFFFF"/>
                </a:highlight>
              </a:rPr>
            </a:br>
            <a:r>
              <a:rPr lang="en" sz="1200" b="1">
                <a:solidFill>
                  <a:srgbClr val="548D6F"/>
                </a:solidFill>
                <a:highlight>
                  <a:srgbClr val="FFFFFF"/>
                </a:highlight>
              </a:rPr>
              <a:t>4. Συριανού Αντωνία</a:t>
            </a:r>
            <a:br>
              <a:rPr lang="en" sz="1200" b="1">
                <a:solidFill>
                  <a:srgbClr val="548D6F"/>
                </a:solidFill>
                <a:highlight>
                  <a:srgbClr val="FFFFFF"/>
                </a:highlight>
              </a:rPr>
            </a:br>
            <a:br>
              <a:rPr lang="en" sz="1200">
                <a:solidFill>
                  <a:srgbClr val="212529"/>
                </a:solidFill>
                <a:highlight>
                  <a:srgbClr val="FFFFFF"/>
                </a:highlight>
              </a:rPr>
            </a:br>
            <a:r>
              <a:rPr lang="en" sz="1200" b="1" i="1">
                <a:solidFill>
                  <a:srgbClr val="212529"/>
                </a:solidFill>
                <a:highlight>
                  <a:srgbClr val="FFFFFF"/>
                </a:highlight>
              </a:rPr>
              <a:t>ΠΟΛΙΤΕΣ ΣΕ ΔΡΑΣΗ ΓΙΑ ΤΗΝ ΑΝΑΤΡΟΠΗ ΡΙΖΟΣΠΑΣΤΙΚΗ ΔΗΜΟΤΙΚΗ ΚΙΝΗΣΗ ΜΟΣΧΑΤΟΥ-ΤΑΥΡΟΥ</a:t>
            </a:r>
            <a:br>
              <a:rPr lang="en" sz="1200">
                <a:solidFill>
                  <a:srgbClr val="212529"/>
                </a:solidFill>
                <a:highlight>
                  <a:srgbClr val="FFFFFF"/>
                </a:highlight>
              </a:rPr>
            </a:br>
            <a:r>
              <a:rPr lang="en" sz="1200" b="1">
                <a:solidFill>
                  <a:srgbClr val="548D6F"/>
                </a:solidFill>
                <a:highlight>
                  <a:srgbClr val="FFFFFF"/>
                </a:highlight>
              </a:rPr>
              <a:t>1. Μπιλίνης Χαράλαμπος</a:t>
            </a:r>
            <a:br>
              <a:rPr lang="en" sz="1200" b="1">
                <a:solidFill>
                  <a:srgbClr val="548D6F"/>
                </a:solidFill>
                <a:highlight>
                  <a:srgbClr val="FFFFFF"/>
                </a:highlight>
              </a:rPr>
            </a:br>
            <a:r>
              <a:rPr lang="en" sz="1200" b="1">
                <a:solidFill>
                  <a:srgbClr val="548D6F"/>
                </a:solidFill>
                <a:highlight>
                  <a:srgbClr val="FFFFFF"/>
                </a:highlight>
              </a:rPr>
              <a:t>2. Πεφάνης Γεράσιμος</a:t>
            </a:r>
            <a:br>
              <a:rPr lang="en" sz="1200" b="1">
                <a:solidFill>
                  <a:srgbClr val="548D6F"/>
                </a:solidFill>
                <a:highlight>
                  <a:srgbClr val="FFFFFF"/>
                </a:highlight>
              </a:rPr>
            </a:br>
            <a:r>
              <a:rPr lang="en" sz="1200" b="1">
                <a:solidFill>
                  <a:srgbClr val="548D6F"/>
                </a:solidFill>
                <a:highlight>
                  <a:srgbClr val="FFFFFF"/>
                </a:highlight>
              </a:rPr>
              <a:t>3. Λουράντος Ιάσων-Αναστάσιος</a:t>
            </a:r>
            <a:br>
              <a:rPr lang="en" sz="1200">
                <a:solidFill>
                  <a:srgbClr val="212529"/>
                </a:solidFill>
                <a:highlight>
                  <a:srgbClr val="FFFFFF"/>
                </a:highlight>
              </a:rPr>
            </a:br>
            <a:br>
              <a:rPr lang="en" sz="1200">
                <a:solidFill>
                  <a:srgbClr val="212529"/>
                </a:solidFill>
                <a:highlight>
                  <a:srgbClr val="FFFFFF"/>
                </a:highlight>
              </a:rPr>
            </a:br>
            <a:r>
              <a:rPr lang="en" sz="1200" b="1" i="1">
                <a:solidFill>
                  <a:srgbClr val="212529"/>
                </a:solidFill>
                <a:highlight>
                  <a:srgbClr val="FFFFFF"/>
                </a:highlight>
              </a:rPr>
              <a:t>ΑΝΕΞΑΡΤΗΤΟΙ ΔΗΜΟΤΙΚΟΙ ΣΥΜΒΟΥΛΟΙ</a:t>
            </a:r>
            <a:br>
              <a:rPr lang="en" sz="1200" b="1" i="1">
                <a:solidFill>
                  <a:srgbClr val="212529"/>
                </a:solidFill>
                <a:highlight>
                  <a:srgbClr val="FFFFFF"/>
                </a:highlight>
              </a:rPr>
            </a:br>
            <a:r>
              <a:rPr lang="en" sz="1200" b="1">
                <a:solidFill>
                  <a:srgbClr val="548D6F"/>
                </a:solidFill>
                <a:highlight>
                  <a:srgbClr val="FFFFFF"/>
                </a:highlight>
              </a:rPr>
              <a:t>1. Δαμηλάκος Γεώργιος</a:t>
            </a:r>
            <a:br>
              <a:rPr lang="en" sz="1200" b="1">
                <a:solidFill>
                  <a:srgbClr val="548D6F"/>
                </a:solidFill>
                <a:highlight>
                  <a:srgbClr val="FFFFFF"/>
                </a:highlight>
              </a:rPr>
            </a:br>
            <a:r>
              <a:rPr lang="en" sz="1200" b="1">
                <a:solidFill>
                  <a:srgbClr val="548D6F"/>
                </a:solidFill>
                <a:highlight>
                  <a:srgbClr val="FFFFFF"/>
                </a:highlight>
              </a:rPr>
              <a:t>2. Σούτος Δημήτριος</a:t>
            </a:r>
            <a:br>
              <a:rPr lang="en" sz="1200" b="1">
                <a:solidFill>
                  <a:srgbClr val="548D6F"/>
                </a:solidFill>
                <a:highlight>
                  <a:srgbClr val="FFFFFF"/>
                </a:highlight>
              </a:rPr>
            </a:br>
            <a:r>
              <a:rPr lang="en" sz="1200" b="1">
                <a:solidFill>
                  <a:srgbClr val="548D6F"/>
                </a:solidFill>
                <a:highlight>
                  <a:srgbClr val="FFFFFF"/>
                </a:highlight>
              </a:rPr>
              <a:t>3. Καραφωτιάς Πέτρος</a:t>
            </a:r>
            <a:endParaRPr sz="1200" b="1">
              <a:solidFill>
                <a:srgbClr val="548D6F"/>
              </a:solidFill>
              <a:highlight>
                <a:srgbClr val="FFFFFF"/>
              </a:highlight>
            </a:endParaRPr>
          </a:p>
        </p:txBody>
      </p:sp>
      <p:sp>
        <p:nvSpPr>
          <p:cNvPr id="105" name="Google Shape;105;p20"/>
          <p:cNvSpPr txBox="1"/>
          <p:nvPr/>
        </p:nvSpPr>
        <p:spPr>
          <a:xfrm>
            <a:off x="8222975" y="4476875"/>
            <a:ext cx="921000" cy="6003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92"/>
          <p:cNvSpPr txBox="1">
            <a:spLocks noGrp="1"/>
          </p:cNvSpPr>
          <p:nvPr>
            <p:ph type="title"/>
          </p:nvPr>
        </p:nvSpPr>
        <p:spPr>
          <a:xfrm>
            <a:off x="1122900" y="29125"/>
            <a:ext cx="6898200" cy="68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020"/>
              <a:t>ΠΕΠΡΑΓΜΕΝΑ ΠΝΕΥΜΑΤΙΚΟΥ ΚΕΝΤΡΟΥ ΔΗΜΟΥ ΜΟΣΧΑΤΟΥ – ΤΑΥΡΟΥ 2021</a:t>
            </a:r>
            <a:endParaRPr sz="1520"/>
          </a:p>
        </p:txBody>
      </p:sp>
      <p:sp>
        <p:nvSpPr>
          <p:cNvPr id="657" name="Google Shape;657;p92"/>
          <p:cNvSpPr txBox="1">
            <a:spLocks noGrp="1"/>
          </p:cNvSpPr>
          <p:nvPr>
            <p:ph type="body" idx="1"/>
          </p:nvPr>
        </p:nvSpPr>
        <p:spPr>
          <a:xfrm>
            <a:off x="228750" y="789775"/>
            <a:ext cx="8686500" cy="4088400"/>
          </a:xfrm>
          <a:prstGeom prst="rect">
            <a:avLst/>
          </a:prstGeom>
          <a:solidFill>
            <a:schemeClr val="lt1"/>
          </a:solidFill>
        </p:spPr>
        <p:txBody>
          <a:bodyPr spcFirstLastPara="1" wrap="square" lIns="91425" tIns="91425" rIns="91425" bIns="91425" anchor="t" anchorCtr="0">
            <a:normAutofit fontScale="85000" lnSpcReduction="20000"/>
          </a:bodyPr>
          <a:lstStyle/>
          <a:p>
            <a:pPr marL="0" lvl="0" indent="0" algn="l" rtl="0">
              <a:spcBef>
                <a:spcPts val="0"/>
              </a:spcBef>
              <a:spcAft>
                <a:spcPts val="1200"/>
              </a:spcAft>
              <a:buNone/>
            </a:pPr>
            <a:r>
              <a:rPr lang="en" sz="1400" b="1" u="sng">
                <a:solidFill>
                  <a:srgbClr val="548D6F"/>
                </a:solidFill>
              </a:rPr>
              <a:t>Προγράμματα</a:t>
            </a:r>
            <a:br>
              <a:rPr lang="en" sz="1400" b="1">
                <a:solidFill>
                  <a:srgbClr val="548D6F"/>
                </a:solidFill>
              </a:rPr>
            </a:br>
            <a:r>
              <a:rPr lang="en" sz="1400" b="1">
                <a:solidFill>
                  <a:srgbClr val="548D6F"/>
                </a:solidFill>
              </a:rPr>
              <a:t>- </a:t>
            </a:r>
            <a:r>
              <a:rPr lang="en" sz="1400" b="1" i="1">
                <a:solidFill>
                  <a:srgbClr val="548D6F"/>
                </a:solidFill>
              </a:rPr>
              <a:t>Πρόγραμμα Δημιουργική Απασχόλησης</a:t>
            </a:r>
            <a:br>
              <a:rPr lang="en" sz="1400" b="1" i="1">
                <a:solidFill>
                  <a:srgbClr val="548D6F"/>
                </a:solidFill>
              </a:rPr>
            </a:br>
            <a:r>
              <a:rPr lang="en" sz="1400" b="1">
                <a:solidFill>
                  <a:srgbClr val="548D6F"/>
                </a:solidFill>
                <a:highlight>
                  <a:schemeClr val="lt2"/>
                </a:highlight>
              </a:rPr>
              <a:t>Προμήθειες</a:t>
            </a:r>
            <a:br>
              <a:rPr lang="en" sz="1400" b="1">
                <a:solidFill>
                  <a:srgbClr val="548D6F"/>
                </a:solidFill>
              </a:rPr>
            </a:br>
            <a:r>
              <a:rPr lang="en" sz="1400" b="1">
                <a:solidFill>
                  <a:srgbClr val="548D6F"/>
                </a:solidFill>
              </a:rPr>
              <a:t>-&gt; Κοινούς Διαγωνισμούς με τον Δήμο Μοσχάτου Ταύρου</a:t>
            </a:r>
            <a:br>
              <a:rPr lang="en" sz="1400" b="1">
                <a:solidFill>
                  <a:srgbClr val="548D6F"/>
                </a:solidFill>
              </a:rPr>
            </a:br>
            <a:r>
              <a:rPr lang="en" sz="1400">
                <a:solidFill>
                  <a:schemeClr val="accent2"/>
                </a:solidFill>
              </a:rPr>
              <a:t>Προμήθεια τροφίμων</a:t>
            </a:r>
            <a:br>
              <a:rPr lang="en" sz="1400">
                <a:solidFill>
                  <a:schemeClr val="accent2"/>
                </a:solidFill>
              </a:rPr>
            </a:br>
            <a:r>
              <a:rPr lang="en" sz="1400">
                <a:solidFill>
                  <a:schemeClr val="accent2"/>
                </a:solidFill>
              </a:rPr>
              <a:t>Προμήθεια υλικών καθαριότητας</a:t>
            </a:r>
            <a:br>
              <a:rPr lang="en" sz="1400" b="1">
                <a:solidFill>
                  <a:srgbClr val="548D6F"/>
                </a:solidFill>
              </a:rPr>
            </a:br>
            <a:r>
              <a:rPr lang="en" sz="1400" b="1">
                <a:solidFill>
                  <a:srgbClr val="548D6F"/>
                </a:solidFill>
              </a:rPr>
              <a:t>-&gt; Προμήθειες πάγιου εξοπλισμού κ.λ.π</a:t>
            </a:r>
            <a:br>
              <a:rPr lang="en" sz="1400" b="1">
                <a:solidFill>
                  <a:srgbClr val="548D6F"/>
                </a:solidFill>
              </a:rPr>
            </a:br>
            <a:r>
              <a:rPr lang="en" sz="1400">
                <a:solidFill>
                  <a:schemeClr val="accent2"/>
                </a:solidFill>
              </a:rPr>
              <a:t>Προμήθεια δύο ηλεκτρονικών υπολογιστών</a:t>
            </a:r>
            <a:br>
              <a:rPr lang="en" sz="1400">
                <a:solidFill>
                  <a:schemeClr val="accent2"/>
                </a:solidFill>
              </a:rPr>
            </a:br>
            <a:r>
              <a:rPr lang="en" sz="1400">
                <a:solidFill>
                  <a:schemeClr val="accent2"/>
                </a:solidFill>
              </a:rPr>
              <a:t>Προμήθεια μίας οθόνης Η/Υ</a:t>
            </a:r>
            <a:br>
              <a:rPr lang="en" sz="1400">
                <a:solidFill>
                  <a:schemeClr val="accent2"/>
                </a:solidFill>
              </a:rPr>
            </a:br>
            <a:r>
              <a:rPr lang="en" sz="1400">
                <a:solidFill>
                  <a:schemeClr val="accent2"/>
                </a:solidFill>
              </a:rPr>
              <a:t>ΠΡΟΜΗΘΕΙΑ ΘΥΡΟΤΗΛΕΟΡΤΑΣΗΣ </a:t>
            </a:r>
            <a:br>
              <a:rPr lang="en" sz="1400">
                <a:solidFill>
                  <a:schemeClr val="accent2"/>
                </a:solidFill>
              </a:rPr>
            </a:br>
            <a:r>
              <a:rPr lang="en" sz="1400">
                <a:solidFill>
                  <a:schemeClr val="accent2"/>
                </a:solidFill>
              </a:rPr>
              <a:t>ΠΡΟΜΗΘΕΙΑ ΒΙΒΛΙΩΝ ΔΗΜΟΤΙΚΗΣ ΒΙΒΛΙΟΘΗΚΗΣ </a:t>
            </a:r>
            <a:br>
              <a:rPr lang="en" sz="1400">
                <a:solidFill>
                  <a:schemeClr val="accent2"/>
                </a:solidFill>
              </a:rPr>
            </a:br>
            <a:r>
              <a:rPr lang="en" sz="1400">
                <a:solidFill>
                  <a:schemeClr val="accent2"/>
                </a:solidFill>
              </a:rPr>
              <a:t>ΠΡΟΜΗΘΕΙΑ ΠΟΛΥΜΗΧΑΝΗΜΑΤΟΣ </a:t>
            </a:r>
            <a:br>
              <a:rPr lang="en" sz="1400">
                <a:solidFill>
                  <a:schemeClr val="accent2"/>
                </a:solidFill>
              </a:rPr>
            </a:br>
            <a:r>
              <a:rPr lang="en" sz="1400">
                <a:solidFill>
                  <a:schemeClr val="accent2"/>
                </a:solidFill>
              </a:rPr>
              <a:t>ΠΡΟΜΗΘΕΙΑ ΜΗΧΑΝΟΓΡΑΦΙΚΟΥ ΕΞΟΠΛΙΣΜΟΥ </a:t>
            </a:r>
            <a:br>
              <a:rPr lang="en" sz="1400" b="1">
                <a:solidFill>
                  <a:srgbClr val="548D6F"/>
                </a:solidFill>
              </a:rPr>
            </a:br>
            <a:r>
              <a:rPr lang="en" sz="1400" b="1">
                <a:solidFill>
                  <a:srgbClr val="548D6F"/>
                </a:solidFill>
              </a:rPr>
              <a:t>-&gt; Προμήθεια αναλωσίμων</a:t>
            </a:r>
            <a:br>
              <a:rPr lang="en" sz="1400" b="1">
                <a:solidFill>
                  <a:srgbClr val="548D6F"/>
                </a:solidFill>
              </a:rPr>
            </a:br>
            <a:r>
              <a:rPr lang="en" sz="1400">
                <a:solidFill>
                  <a:srgbClr val="212529"/>
                </a:solidFill>
              </a:rPr>
              <a:t>ΠΡΟΜΗΘΕΙΑ ΜΕΛΑΝΙΩΝ &amp; ΤΟΝΕΡ </a:t>
            </a:r>
            <a:br>
              <a:rPr lang="en" sz="1400">
                <a:solidFill>
                  <a:srgbClr val="212529"/>
                </a:solidFill>
              </a:rPr>
            </a:br>
            <a:r>
              <a:rPr lang="en" sz="1400">
                <a:solidFill>
                  <a:srgbClr val="212529"/>
                </a:solidFill>
              </a:rPr>
              <a:t>ΠΡΟΜΗΘΕΙΑ ΗΛΕΚΤΡΟΛΟΓΙΚΟΥ ΥΛΙΚΟΥ</a:t>
            </a:r>
            <a:br>
              <a:rPr lang="en" sz="1400">
                <a:solidFill>
                  <a:schemeClr val="accent2"/>
                </a:solidFill>
              </a:rPr>
            </a:br>
            <a:r>
              <a:rPr lang="en" sz="1400" b="1">
                <a:solidFill>
                  <a:srgbClr val="548D6F"/>
                </a:solidFill>
                <a:highlight>
                  <a:schemeClr val="lt2"/>
                </a:highlight>
              </a:rPr>
              <a:t>ΠΡΟΣΛΗΨΕΙΣ</a:t>
            </a:r>
            <a:br>
              <a:rPr lang="en" sz="1400">
                <a:solidFill>
                  <a:schemeClr val="accent2"/>
                </a:solidFill>
              </a:rPr>
            </a:br>
            <a:r>
              <a:rPr lang="en" sz="1400">
                <a:solidFill>
                  <a:schemeClr val="accent2"/>
                </a:solidFill>
              </a:rPr>
              <a:t>Πρόσληψη από πρόγραμμα ΟΑΕΔ 55 -65 μιας εργαζόμενης </a:t>
            </a:r>
            <a:br>
              <a:rPr lang="en" sz="1400">
                <a:solidFill>
                  <a:schemeClr val="accent2"/>
                </a:solidFill>
              </a:rPr>
            </a:br>
            <a:r>
              <a:rPr lang="en" sz="1400">
                <a:solidFill>
                  <a:schemeClr val="accent2"/>
                </a:solidFill>
              </a:rPr>
              <a:t>Επτά (7) καθηγητών με Συμβάσεις Μίσθωσης Έργου μέσω διαδικασίας ΑΣΕΠ και Δέκα εννέα (19) καθηγητών με Συμβάσεις Μίσθωσης Έργου σύμφωνα με το άρθρο 107 του Ν. 4483/2017 (ΦΕΚ 107/Α'/2017)</a:t>
            </a:r>
            <a:endParaRPr sz="1400">
              <a:solidFill>
                <a:schemeClr val="accent2"/>
              </a:solidFill>
            </a:endParaRPr>
          </a:p>
        </p:txBody>
      </p:sp>
      <p:sp>
        <p:nvSpPr>
          <p:cNvPr id="658" name="Google Shape;658;p92"/>
          <p:cNvSpPr txBox="1"/>
          <p:nvPr/>
        </p:nvSpPr>
        <p:spPr>
          <a:xfrm>
            <a:off x="7431975" y="4593075"/>
            <a:ext cx="1566300" cy="4617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93"/>
          <p:cNvSpPr txBox="1">
            <a:spLocks noGrp="1"/>
          </p:cNvSpPr>
          <p:nvPr>
            <p:ph type="title"/>
          </p:nvPr>
        </p:nvSpPr>
        <p:spPr>
          <a:xfrm>
            <a:off x="1122900" y="255525"/>
            <a:ext cx="6898200" cy="62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020"/>
              <a:t>ΠΕΠΡΑΓΜΕΝΑ ΠΝΕΥΜΑΤΙΚΟΥ ΚΕΝΤΡΟΥ ΔΗΜΟΥ ΜΟΣΧΑΤΟΥ – ΤΑΥΡΟΥ 2021</a:t>
            </a:r>
            <a:endParaRPr sz="1520"/>
          </a:p>
        </p:txBody>
      </p:sp>
      <p:sp>
        <p:nvSpPr>
          <p:cNvPr id="664" name="Google Shape;664;p93"/>
          <p:cNvSpPr txBox="1">
            <a:spLocks noGrp="1"/>
          </p:cNvSpPr>
          <p:nvPr>
            <p:ph type="body" idx="1"/>
          </p:nvPr>
        </p:nvSpPr>
        <p:spPr>
          <a:xfrm>
            <a:off x="228750" y="1655250"/>
            <a:ext cx="8686500" cy="13887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1200"/>
              </a:spcAft>
              <a:buNone/>
            </a:pPr>
            <a:r>
              <a:rPr lang="en" sz="1400" b="1" u="sng">
                <a:solidFill>
                  <a:srgbClr val="548D6F"/>
                </a:solidFill>
              </a:rPr>
              <a:t>ΤΑΜΕΙΑΚΟΣ ΑΠΟΛΟΓΙΣΜΟΣ ΕΣΟΔΩΝ 2021</a:t>
            </a:r>
            <a:br>
              <a:rPr lang="en" sz="1400" b="1">
                <a:solidFill>
                  <a:srgbClr val="548D6F"/>
                </a:solidFill>
              </a:rPr>
            </a:br>
            <a:r>
              <a:rPr lang="en" sz="1400" b="1">
                <a:solidFill>
                  <a:srgbClr val="548D6F"/>
                </a:solidFill>
              </a:rPr>
              <a:t>0434.0005 </a:t>
            </a:r>
            <a:r>
              <a:rPr lang="en" sz="1400">
                <a:solidFill>
                  <a:schemeClr val="accent2"/>
                </a:solidFill>
              </a:rPr>
              <a:t>– Συνδρομές μαθητών από μουσικές σχολές, καλλιτεχνικά εργαστήρια κ.λπ. –</a:t>
            </a:r>
            <a:r>
              <a:rPr lang="en" sz="1400" b="1">
                <a:solidFill>
                  <a:srgbClr val="548D6F"/>
                </a:solidFill>
              </a:rPr>
              <a:t> 44.730,19€</a:t>
            </a:r>
            <a:br>
              <a:rPr lang="en" sz="1400" b="1">
                <a:solidFill>
                  <a:srgbClr val="548D6F"/>
                </a:solidFill>
              </a:rPr>
            </a:br>
            <a:r>
              <a:rPr lang="en" sz="1400" b="1">
                <a:solidFill>
                  <a:srgbClr val="548D6F"/>
                </a:solidFill>
              </a:rPr>
              <a:t>εισπραχθέντα.</a:t>
            </a:r>
            <a:br>
              <a:rPr lang="en" sz="1400" b="1">
                <a:solidFill>
                  <a:srgbClr val="548D6F"/>
                </a:solidFill>
              </a:rPr>
            </a:br>
            <a:r>
              <a:rPr lang="en" sz="1400" b="1">
                <a:solidFill>
                  <a:srgbClr val="548D6F"/>
                </a:solidFill>
              </a:rPr>
              <a:t>Έσοδα από Επιχορηγήσεις 0718.0001 </a:t>
            </a:r>
            <a:r>
              <a:rPr lang="en" sz="1400">
                <a:solidFill>
                  <a:schemeClr val="accent2"/>
                </a:solidFill>
                <a:highlight>
                  <a:schemeClr val="lt1"/>
                </a:highlight>
              </a:rPr>
              <a:t>– Επιχορήγηση από τον Δήμο Μοσχάτου-Ταύρου –</a:t>
            </a:r>
            <a:br>
              <a:rPr lang="en" sz="1400" b="1">
                <a:solidFill>
                  <a:srgbClr val="548D6F"/>
                </a:solidFill>
              </a:rPr>
            </a:br>
            <a:r>
              <a:rPr lang="en" sz="1400" b="1">
                <a:solidFill>
                  <a:srgbClr val="548D6F"/>
                </a:solidFill>
              </a:rPr>
              <a:t>375.000,00€ εισπραχθέντα.</a:t>
            </a:r>
            <a:endParaRPr sz="1400" b="1">
              <a:solidFill>
                <a:srgbClr val="548D6F"/>
              </a:solidFill>
            </a:endParaRPr>
          </a:p>
        </p:txBody>
      </p:sp>
      <p:sp>
        <p:nvSpPr>
          <p:cNvPr id="665" name="Google Shape;665;p93"/>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94"/>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Κοινωφελούς Επιχείρησης Δήμου Μοσχάτου - Ταύρου </a:t>
            </a:r>
            <a:endParaRPr sz="2720">
              <a:solidFill>
                <a:srgbClr val="548D6F"/>
              </a:solidFill>
            </a:endParaRPr>
          </a:p>
        </p:txBody>
      </p:sp>
      <p:sp>
        <p:nvSpPr>
          <p:cNvPr id="671" name="Google Shape;671;p94"/>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95"/>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677" name="Google Shape;677;p95"/>
          <p:cNvSpPr txBox="1">
            <a:spLocks noGrp="1"/>
          </p:cNvSpPr>
          <p:nvPr>
            <p:ph type="body" idx="1"/>
          </p:nvPr>
        </p:nvSpPr>
        <p:spPr>
          <a:xfrm>
            <a:off x="264600" y="734550"/>
            <a:ext cx="8614800" cy="36744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1200"/>
              </a:spcAft>
              <a:buNone/>
            </a:pPr>
            <a:r>
              <a:rPr lang="en"/>
              <a:t>Η σύνθεση της </a:t>
            </a:r>
            <a:r>
              <a:rPr lang="en">
                <a:solidFill>
                  <a:srgbClr val="548D6F"/>
                </a:solidFill>
              </a:rPr>
              <a:t>«</a:t>
            </a:r>
            <a:r>
              <a:rPr lang="en" b="1" i="1">
                <a:solidFill>
                  <a:srgbClr val="548D6F"/>
                </a:solidFill>
              </a:rPr>
              <a:t>Κοινωφελούς Επιχείρησης Δήμου Μοσχάτου Ταύρου» </a:t>
            </a:r>
            <a:r>
              <a:rPr lang="en"/>
              <a:t>έχει ως εξής:</a:t>
            </a:r>
            <a:br>
              <a:rPr lang="en"/>
            </a:br>
            <a:r>
              <a:rPr lang="en"/>
              <a:t>1. </a:t>
            </a:r>
            <a:r>
              <a:rPr lang="en" b="1">
                <a:solidFill>
                  <a:srgbClr val="548D6F"/>
                </a:solidFill>
              </a:rPr>
              <a:t>Σάββα Ιωάννη</a:t>
            </a:r>
            <a:r>
              <a:rPr lang="en"/>
              <a:t> ως Πρόεδρο του Νομικού Προσώπου</a:t>
            </a:r>
            <a:br>
              <a:rPr lang="en"/>
            </a:br>
            <a:r>
              <a:rPr lang="en"/>
              <a:t>2. </a:t>
            </a:r>
            <a:r>
              <a:rPr lang="en" b="1">
                <a:solidFill>
                  <a:srgbClr val="548D6F"/>
                </a:solidFill>
              </a:rPr>
              <a:t>Κρεμμύδα Άννα</a:t>
            </a:r>
            <a:r>
              <a:rPr lang="en"/>
              <a:t> ως Αντιπρόεδρο του Νομικού Προσώπου με αναπληρώτρια την Καρύδη Αικατερίνη</a:t>
            </a:r>
            <a:br>
              <a:rPr lang="en"/>
            </a:br>
            <a:r>
              <a:rPr lang="en"/>
              <a:t>3. </a:t>
            </a:r>
            <a:r>
              <a:rPr lang="en" b="1">
                <a:solidFill>
                  <a:srgbClr val="548D6F"/>
                </a:solidFill>
              </a:rPr>
              <a:t>Μπούτση Αντώνιο</a:t>
            </a:r>
            <a:r>
              <a:rPr lang="en"/>
              <a:t> με αναπληρωτή τον Καζαντζή Σταμάτιο</a:t>
            </a:r>
            <a:br>
              <a:rPr lang="en"/>
            </a:br>
            <a:r>
              <a:rPr lang="en"/>
              <a:t>4. </a:t>
            </a:r>
            <a:r>
              <a:rPr lang="en" b="1">
                <a:solidFill>
                  <a:srgbClr val="548D6F"/>
                </a:solidFill>
              </a:rPr>
              <a:t>Δημητρίου Αριστείδη</a:t>
            </a:r>
            <a:r>
              <a:rPr lang="en"/>
              <a:t> με αναπληρωτή τον Μαρέτσικο Θεόδωρο</a:t>
            </a:r>
            <a:br>
              <a:rPr lang="en"/>
            </a:br>
            <a:r>
              <a:rPr lang="en"/>
              <a:t>5. </a:t>
            </a:r>
            <a:r>
              <a:rPr lang="en" b="1">
                <a:solidFill>
                  <a:srgbClr val="548D6F"/>
                </a:solidFill>
              </a:rPr>
              <a:t>Μανταδάκη Ανδρέα</a:t>
            </a:r>
            <a:r>
              <a:rPr lang="en"/>
              <a:t> με αναπληρωτή του τον Κανιμά Χαράλαμπο</a:t>
            </a:r>
            <a:br>
              <a:rPr lang="en"/>
            </a:br>
            <a:r>
              <a:rPr lang="en"/>
              <a:t>6. </a:t>
            </a:r>
            <a:r>
              <a:rPr lang="en" b="1">
                <a:solidFill>
                  <a:srgbClr val="548D6F"/>
                </a:solidFill>
              </a:rPr>
              <a:t>Σώκου Αναστασία</a:t>
            </a:r>
            <a:r>
              <a:rPr lang="en"/>
              <a:t> με αναπληρωτή τον Λουράντο Ιάσονα</a:t>
            </a:r>
            <a:br>
              <a:rPr lang="en"/>
            </a:br>
            <a:r>
              <a:rPr lang="en"/>
              <a:t>7. </a:t>
            </a:r>
            <a:r>
              <a:rPr lang="en" b="1">
                <a:solidFill>
                  <a:srgbClr val="548D6F"/>
                </a:solidFill>
              </a:rPr>
              <a:t>Μπαλάσσου Ελεάννα</a:t>
            </a:r>
            <a:r>
              <a:rPr lang="en"/>
              <a:t> (εκπρόσωπος κοινωνικού φορέα)</a:t>
            </a:r>
            <a:endParaRPr/>
          </a:p>
        </p:txBody>
      </p:sp>
      <p:sp>
        <p:nvSpPr>
          <p:cNvPr id="678" name="Google Shape;678;p95"/>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682"/>
        <p:cNvGrpSpPr/>
        <p:nvPr/>
      </p:nvGrpSpPr>
      <p:grpSpPr>
        <a:xfrm>
          <a:off x="0" y="0"/>
          <a:ext cx="0" cy="0"/>
          <a:chOff x="0" y="0"/>
          <a:chExt cx="0" cy="0"/>
        </a:xfrm>
      </p:grpSpPr>
      <p:sp>
        <p:nvSpPr>
          <p:cNvPr id="683" name="Google Shape;683;p96"/>
          <p:cNvSpPr txBox="1">
            <a:spLocks noGrp="1"/>
          </p:cNvSpPr>
          <p:nvPr>
            <p:ph type="title"/>
          </p:nvPr>
        </p:nvSpPr>
        <p:spPr>
          <a:xfrm>
            <a:off x="311700" y="5555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Απολογισμός Δράσεων 2021</a:t>
            </a:r>
            <a:endParaRPr/>
          </a:p>
        </p:txBody>
      </p:sp>
      <p:sp>
        <p:nvSpPr>
          <p:cNvPr id="684" name="Google Shape;684;p96"/>
          <p:cNvSpPr txBox="1">
            <a:spLocks noGrp="1"/>
          </p:cNvSpPr>
          <p:nvPr>
            <p:ph type="body" idx="1"/>
          </p:nvPr>
        </p:nvSpPr>
        <p:spPr>
          <a:xfrm>
            <a:off x="311700" y="572700"/>
            <a:ext cx="8520600" cy="4139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1200"/>
              </a:spcAft>
              <a:buNone/>
            </a:pPr>
            <a:r>
              <a:rPr lang="en" sz="1400" b="1" u="sng">
                <a:solidFill>
                  <a:srgbClr val="548D6F"/>
                </a:solidFill>
              </a:rPr>
              <a:t>ΚΟΙΝΩΝΙΚΕΣ ΔΟΜΕΣ</a:t>
            </a:r>
            <a:br>
              <a:rPr lang="en" sz="1400"/>
            </a:br>
            <a:r>
              <a:rPr lang="en" sz="1400" b="1">
                <a:solidFill>
                  <a:schemeClr val="dk1"/>
                </a:solidFill>
              </a:rPr>
              <a:t>Κέντρο Δημιουργικής Απασχόλησης ΑμεΑ (ΚΔΑΠ ΜΕΑ)</a:t>
            </a:r>
            <a:br>
              <a:rPr lang="en" sz="1400"/>
            </a:br>
            <a:r>
              <a:rPr lang="en" sz="1400"/>
              <a:t>Λειτουργούν δύο βάρδιες με πλήρη δυναμικότητα. Συνολικά, στη δομή απασχολούνται 30 παιδιά με αναπηρίες και εργάζονται 9 άτομα. Ακολουθούνται όλα τα μέτρα πρόληψης και η λειτουργία του κέντρου εναρμονίζεται πλήρως με τις ισχύουσες, κάθε φορά, διατάξεις για τη λειτουργία των ΚΔΑΠ ΜΕΑ.</a:t>
            </a:r>
            <a:br>
              <a:rPr lang="en" sz="1400"/>
            </a:br>
            <a:r>
              <a:rPr lang="en" sz="1400" b="1">
                <a:solidFill>
                  <a:srgbClr val="E6524F"/>
                </a:solidFill>
              </a:rPr>
              <a:t>Απασχόληση προσωπικού – ΟΑΕΔ </a:t>
            </a:r>
            <a:br>
              <a:rPr lang="en" sz="1400"/>
            </a:br>
            <a:r>
              <a:rPr lang="en" sz="1400" b="1"/>
              <a:t>Μέσω επιδοτούμενων προγραμμάτων του ΟΑΕΔ και με ιδίους πόρους, απασχολήθηκαν 2 εργαζόμενοι ΑΜΕΑ και 6 άτομα ηλικίας 55-67, σε διάφορες εργασίες του Δήμου.</a:t>
            </a:r>
            <a:br>
              <a:rPr lang="en" sz="1400" b="1"/>
            </a:br>
            <a:br>
              <a:rPr lang="en" sz="1400"/>
            </a:br>
            <a:r>
              <a:rPr lang="en" sz="1400" b="1" u="sng">
                <a:solidFill>
                  <a:srgbClr val="548D6F"/>
                </a:solidFill>
              </a:rPr>
              <a:t>ΠΟΛΙΤΙΣΤΙΚΟΣ ΤΟΜΕΑΣ (1)</a:t>
            </a:r>
            <a:br>
              <a:rPr lang="en" sz="1400"/>
            </a:br>
            <a:r>
              <a:rPr lang="en" sz="1400" b="1">
                <a:solidFill>
                  <a:srgbClr val="E6524F"/>
                </a:solidFill>
              </a:rPr>
              <a:t>Θερινοί Κινηματογράφοι</a:t>
            </a:r>
            <a:br>
              <a:rPr lang="en" sz="1400" b="1">
                <a:solidFill>
                  <a:srgbClr val="E6524F"/>
                </a:solidFill>
              </a:rPr>
            </a:br>
            <a:r>
              <a:rPr lang="en" sz="1400"/>
              <a:t>Η ΚΕΔΜΤ λειτουργεί δύο Δημοτικούς Θερινούς Κινηματογράφους: το «ΣΙΝΕ ΚΗΠΟΣ» στο Μοσχάτο και το «ΣΙΝΕ ΝΕΑ ΜΑΣΚΩΤ»: στον Ταύρο. Δεύτερο καλοκαίρι της πανδημίας Covid-19 και η κινηματογραφική περίοδος από τον Μάϊο μέχρι τον Οκτώβριο 2021, παρουσίασε σημαντικές διαφορές εμπορικότητας από το προηγούμενο έτος και ενθαρρυντικά στοιχεία ανάκαμψης. Συγκεκριμένα, ο ΚΗΠΟΣ παρουσίασε αύξηση της τάξεως του 125% συγκριτικά με το 2020, ενώ η ΜΑΣΚΩΤ κινήθηκε στα επίπεδα του 2019, με λιγότερες. </a:t>
            </a:r>
            <a:r>
              <a:rPr lang="en" sz="1400" b="1"/>
              <a:t>Συνολικά, στο διάστημα λειτουργίας των κινηματογράφων, εκδόθηκαν 15.066 εισιτήρια. Τα 8.358 ήταν μειωμένης αξίας και δόθηκαν σε φοιτητές και ευπαθείς κοινωνικές ομάδες όπως ΑμεΑ, ΚΑΠΗ και ανέργους</a:t>
            </a:r>
            <a:r>
              <a:rPr lang="en" sz="1400"/>
              <a:t>.</a:t>
            </a:r>
            <a:endParaRPr sz="1400"/>
          </a:p>
        </p:txBody>
      </p:sp>
      <p:sp>
        <p:nvSpPr>
          <p:cNvPr id="685" name="Google Shape;685;p96"/>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0" name="Google Shape;690;p97"/>
          <p:cNvSpPr txBox="1">
            <a:spLocks noGrp="1"/>
          </p:cNvSpPr>
          <p:nvPr>
            <p:ph type="title"/>
          </p:nvPr>
        </p:nvSpPr>
        <p:spPr>
          <a:xfrm>
            <a:off x="311700" y="5555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Απολογισμός Δράσεων 2021</a:t>
            </a:r>
            <a:endParaRPr/>
          </a:p>
        </p:txBody>
      </p:sp>
      <p:sp>
        <p:nvSpPr>
          <p:cNvPr id="691" name="Google Shape;691;p97"/>
          <p:cNvSpPr txBox="1">
            <a:spLocks noGrp="1"/>
          </p:cNvSpPr>
          <p:nvPr>
            <p:ph type="body" idx="1"/>
          </p:nvPr>
        </p:nvSpPr>
        <p:spPr>
          <a:xfrm>
            <a:off x="311700" y="572700"/>
            <a:ext cx="8520600" cy="4319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1200"/>
              </a:spcAft>
              <a:buNone/>
            </a:pPr>
            <a:r>
              <a:rPr lang="en" sz="1400" b="1" u="sng">
                <a:solidFill>
                  <a:srgbClr val="548D6F"/>
                </a:solidFill>
              </a:rPr>
              <a:t>ΠΟΛΙΤΙΣΤΙΚΟΣ ΤΟΜΕΑΣ (2)</a:t>
            </a:r>
            <a:br>
              <a:rPr lang="en" sz="1400"/>
            </a:br>
            <a:r>
              <a:rPr lang="en" sz="1400" b="1">
                <a:solidFill>
                  <a:srgbClr val="E6524F"/>
                </a:solidFill>
              </a:rPr>
              <a:t>Καλλιτεχνική Φωτογραφία</a:t>
            </a:r>
            <a:br>
              <a:rPr lang="en" sz="1400" b="1">
                <a:solidFill>
                  <a:srgbClr val="E6524F"/>
                </a:solidFill>
              </a:rPr>
            </a:br>
            <a:r>
              <a:rPr lang="en" sz="1400"/>
              <a:t>Το 2021, δεν πραγματοποιήθηκαν μαθήματα λόγω Covid-19. </a:t>
            </a:r>
            <a:br>
              <a:rPr lang="en" sz="1400"/>
            </a:br>
            <a:r>
              <a:rPr lang="en" sz="1400" b="1">
                <a:solidFill>
                  <a:srgbClr val="E6524F"/>
                </a:solidFill>
              </a:rPr>
              <a:t>Πολιτιστικές εκδηλώσεις</a:t>
            </a:r>
            <a:br>
              <a:rPr lang="en" sz="1400"/>
            </a:br>
            <a:r>
              <a:rPr lang="en" sz="1400"/>
              <a:t>Η ΚΕΔΜΤ συμμετέχει στον σχεδιασμό και την υλοποίηση όλων των πολιτιστικών εκδηλώσεων του Δήμου. Ενδεικτικά: Χριστουγεννιάτικες εκδηλώσεις, Καρναβάλι, Μαθητικό και Διαδημοτικό Φεστιβάλ, Ταύρεια, Πολιτιστικός Σεπτέμβρης, Λευκή Νύχτα. Το 2021, λόγω των μέτρων για τον περιορισμό της εξάπλωσης της πανδημίας Covid-19 που ίσχυαν στη χώρα μας, δεν πραγματοποιήθηκαν οι αποκριάτικες εκδηλώσεις, το Διαδημοτικό και Μαθητικό φεστιβάλ, η Λευκή Νύχτα, ενώ τα Ταύρεια και ο Πολιτιστικός Σεπτέμβρης, εξαιτίας της, τότε άρσης των μέτρων διεξήχθηκαν κανονικά. Το ίδιο συνέβη και με τις Χριστουγεννιάτικες εκδηλώσεις, που όμως διεκόπησαν και απαγορεύτηκαν λόγω μέτρων. Η ΚΕΔΜΤ συμμετείχε στην υλοποίηση εκδήλωσης projection και φωτισμού της εκκλησίας “Μεταμόρφωση της Σωτήρος” και τα Σφαγεία στον Ταύρο στις 25 Μαρτίου.</a:t>
            </a:r>
            <a:br>
              <a:rPr lang="en" sz="1400"/>
            </a:br>
            <a:br>
              <a:rPr lang="en" sz="1400"/>
            </a:br>
            <a:r>
              <a:rPr lang="en" sz="1400" b="1" u="sng">
                <a:solidFill>
                  <a:srgbClr val="548D6F"/>
                </a:solidFill>
              </a:rPr>
              <a:t>ΕΚΠΑΙΔΕΥΤΙΚΕΣ ΔΟΜΕΣ</a:t>
            </a:r>
            <a:br>
              <a:rPr lang="en" sz="1400" b="1" u="sng"/>
            </a:br>
            <a:r>
              <a:rPr lang="en" sz="1400" b="1">
                <a:solidFill>
                  <a:srgbClr val="E6524F"/>
                </a:solidFill>
              </a:rPr>
              <a:t>Πάρκο Kυκλοφοριακής Αγωγής</a:t>
            </a:r>
            <a:br>
              <a:rPr lang="en" sz="1400" b="1">
                <a:solidFill>
                  <a:srgbClr val="E6524F"/>
                </a:solidFill>
              </a:rPr>
            </a:br>
            <a:r>
              <a:rPr lang="en" sz="1400"/>
              <a:t>Μέχρι τον Οκτώβριο 2021, το ΠΚΑ παρέμεινε κλειστό για το κοινό, αφού εναρμονίζεται πλήρως με τις διατάξεις για τη λειτουργία των εκπαιδευτικών δομών και ιδρυμάτων.</a:t>
            </a:r>
            <a:endParaRPr sz="1400"/>
          </a:p>
        </p:txBody>
      </p:sp>
      <p:sp>
        <p:nvSpPr>
          <p:cNvPr id="692" name="Google Shape;692;p97"/>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p98"/>
          <p:cNvSpPr txBox="1">
            <a:spLocks noGrp="1"/>
          </p:cNvSpPr>
          <p:nvPr>
            <p:ph type="title"/>
          </p:nvPr>
        </p:nvSpPr>
        <p:spPr>
          <a:xfrm>
            <a:off x="311700" y="36660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Απολογισμός Δράσεων 2021</a:t>
            </a:r>
            <a:endParaRPr/>
          </a:p>
        </p:txBody>
      </p:sp>
      <p:sp>
        <p:nvSpPr>
          <p:cNvPr id="698" name="Google Shape;698;p98"/>
          <p:cNvSpPr txBox="1">
            <a:spLocks noGrp="1"/>
          </p:cNvSpPr>
          <p:nvPr>
            <p:ph type="body" idx="1"/>
          </p:nvPr>
        </p:nvSpPr>
        <p:spPr>
          <a:xfrm>
            <a:off x="311700" y="1477500"/>
            <a:ext cx="8520600" cy="2188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1400" b="1" u="sng">
                <a:solidFill>
                  <a:srgbClr val="548D6F"/>
                </a:solidFill>
              </a:rPr>
              <a:t>ΤΕΧΝΙΚΕΣ ΕΡΓΑΣΙΕΣ</a:t>
            </a:r>
            <a:br>
              <a:rPr lang="en" sz="1400"/>
            </a:br>
            <a:r>
              <a:rPr lang="en" sz="1400"/>
              <a:t>Το 2021 η ΚΕΔΜΤ ανέλαβε τις εργασίες συντήρησης – επισκευής σε Δημοτικά κτίρια και εγκαταστάσεις, όπως το ΚΔΑΠ ΜΕΑ, το Σινέ Κήπος, το Σινέ Νέα Μασκώτ, το Πάρκο Κυκλοφοριακής Αγωγής και το Πάρκο Ενόπλων Δυνάμεων. Ανέλαβε τις εργασίες συντήρησης 6 γλυπτών έργων, 5 από αυτά ορειχάλκινα και 1 ανδριάντα στο Μοσχάτο και τον Ταύρο, τις εργασίες αντικατάστασης και τοποθέτησης πυροκουρτίνας και συστήματος πυρανίχνευσης και κατάσβεσης στο Πολιτιστικό Κέντρο Δήμου Μοσχάτου - Ταύρου, καθώς και τις εργασίες συντήρησης και βαφής του Κλειστού Γυμναστηρίου, επί της οδού Μιαούλη 60 στο Μοσχάτο.</a:t>
            </a:r>
            <a:endParaRPr sz="1400"/>
          </a:p>
        </p:txBody>
      </p:sp>
      <p:sp>
        <p:nvSpPr>
          <p:cNvPr id="699" name="Google Shape;699;p98"/>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Google Shape;704;p99"/>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Νομικού Προσώπου «Σχολική Επιτροπή Πρωτοβάθμιας Εκπαίδευσης Δήμου Μοσχάτου - Ταύρου» </a:t>
            </a:r>
            <a:endParaRPr sz="2720">
              <a:solidFill>
                <a:srgbClr val="548D6F"/>
              </a:solidFill>
            </a:endParaRPr>
          </a:p>
        </p:txBody>
      </p:sp>
      <p:sp>
        <p:nvSpPr>
          <p:cNvPr id="705" name="Google Shape;705;p99"/>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100"/>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711" name="Google Shape;711;p100"/>
          <p:cNvSpPr txBox="1">
            <a:spLocks noGrp="1"/>
          </p:cNvSpPr>
          <p:nvPr>
            <p:ph type="body" idx="1"/>
          </p:nvPr>
        </p:nvSpPr>
        <p:spPr>
          <a:xfrm>
            <a:off x="264600" y="665975"/>
            <a:ext cx="8614800" cy="33162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ctr" rtl="0">
              <a:spcBef>
                <a:spcPts val="0"/>
              </a:spcBef>
              <a:spcAft>
                <a:spcPts val="1200"/>
              </a:spcAft>
              <a:buNone/>
            </a:pPr>
            <a:r>
              <a:rPr lang="en" sz="1200"/>
              <a:t>Τo Ν.Π.Δ.Δ Σχολική Επιτροπή Πρωτοβάθμιας Εκπαίδευσης Δήμου Μοσχάτου – Ταύρου παραθέτει το σύνολο των δράσεων του έτους 2021, βάσει των αποφάσεων που έχουν ληφθεί από το Διοικητικό της Συμβούλιο, αλλά και τη γενικότερη λειτουργία και διαχείριση της Σχολικής Επιτροπής , κατά το προαναφερόμενο χρονικό διάστημα. Για το έτος 2021 πάρθηκαν </a:t>
            </a:r>
            <a:r>
              <a:rPr lang="en" sz="1200" b="1">
                <a:solidFill>
                  <a:srgbClr val="548D6F"/>
                </a:solidFill>
              </a:rPr>
              <a:t>94</a:t>
            </a:r>
            <a:r>
              <a:rPr lang="en" sz="1200"/>
              <a:t> αποφάσεις σε συνολικά </a:t>
            </a:r>
            <a:r>
              <a:rPr lang="en" sz="1200" b="1">
                <a:solidFill>
                  <a:srgbClr val="548D6F"/>
                </a:solidFill>
              </a:rPr>
              <a:t>16</a:t>
            </a:r>
            <a:r>
              <a:rPr lang="en" sz="1200"/>
              <a:t> συνεδριάσεις , οι </a:t>
            </a:r>
            <a:r>
              <a:rPr lang="en" sz="1200" b="1">
                <a:solidFill>
                  <a:srgbClr val="548D6F"/>
                </a:solidFill>
              </a:rPr>
              <a:t>91</a:t>
            </a:r>
            <a:r>
              <a:rPr lang="en" sz="1200"/>
              <a:t> ψηφίστηκαν ομόφωνα και </a:t>
            </a:r>
            <a:r>
              <a:rPr lang="en" sz="1200" b="1">
                <a:solidFill>
                  <a:srgbClr val="548D6F"/>
                </a:solidFill>
              </a:rPr>
              <a:t>3</a:t>
            </a:r>
            <a:r>
              <a:rPr lang="en" sz="1200"/>
              <a:t> ψηφίστηκαν κατά πλειοψηφία.</a:t>
            </a:r>
            <a:br>
              <a:rPr lang="en" sz="1200"/>
            </a:br>
            <a:br>
              <a:rPr lang="en" sz="1200"/>
            </a:br>
            <a:r>
              <a:rPr lang="en" sz="1200"/>
              <a:t>ΠΡΟΜΗΘΕΙΕΣ &amp; ΔΑΠΑΝΕΣ ΓΙΑ ΤΙΣ ΑΝΑΓΚΕΣ ΤΩΝ ΣΧΟΛΙΚΩΝ ΜΟΝΑΔΩΝ:</a:t>
            </a:r>
            <a:br>
              <a:rPr lang="en" sz="1200"/>
            </a:br>
            <a:r>
              <a:rPr lang="en" sz="1200"/>
              <a:t>ΤΖΑΜΙΑ – ΠΟΡΤΕΣ</a:t>
            </a:r>
            <a:br>
              <a:rPr lang="en" sz="1200"/>
            </a:br>
            <a:r>
              <a:rPr lang="en" sz="1200"/>
              <a:t>ΠΡΟΣΤΑΤΕΥΤΙΚΑ ΚΑΛΥΜΜΑΤΑ – ΠΙΝΑΚΙΔΕΣ</a:t>
            </a:r>
            <a:br>
              <a:rPr lang="en" sz="1200"/>
            </a:br>
            <a:r>
              <a:rPr lang="en" sz="1200"/>
              <a:t>ΜΟΚΕΤΕΣ – ΧΑΛΙΑ</a:t>
            </a:r>
            <a:br>
              <a:rPr lang="en" sz="1200"/>
            </a:br>
            <a:r>
              <a:rPr lang="en" sz="1200"/>
              <a:t>ΘΕΡΜΑΝΣΗ-ΚΛΙΜΑΤΙΣΜΟΣ</a:t>
            </a:r>
            <a:br>
              <a:rPr lang="en" sz="1200"/>
            </a:br>
            <a:r>
              <a:rPr lang="en" sz="1200"/>
              <a:t>ΤΕΧΝΙΚΑ ΕΡΓΑ</a:t>
            </a:r>
            <a:br>
              <a:rPr lang="en" sz="1200"/>
            </a:br>
            <a:r>
              <a:rPr lang="en" sz="1200"/>
              <a:t>ΤΕΧΝΟΛΟΓΙΚΟΣ ΕΞΟΠΛΙΣΜΟΣ</a:t>
            </a:r>
            <a:br>
              <a:rPr lang="en" sz="1200"/>
            </a:br>
            <a:r>
              <a:rPr lang="en" sz="1200"/>
              <a:t>ΗΛΕΚΤΡΙΚΕΣ ΣΥΣΚΕΥΕΣ</a:t>
            </a:r>
            <a:br>
              <a:rPr lang="en" sz="1200"/>
            </a:br>
            <a:r>
              <a:rPr lang="en" sz="1200"/>
              <a:t>ΕΠΙΠΛΑ- ΕΠΟΠΤΙΚΑ ΟΡΓΑΝΑ-ΠΙΝΑΚΕΣ</a:t>
            </a:r>
            <a:br>
              <a:rPr lang="en" sz="1200"/>
            </a:br>
            <a:r>
              <a:rPr lang="en" sz="1200"/>
              <a:t>ΥΛΙΚΑ ΛΟΓΩ COVID-19</a:t>
            </a:r>
            <a:endParaRPr sz="1200"/>
          </a:p>
        </p:txBody>
      </p:sp>
      <p:sp>
        <p:nvSpPr>
          <p:cNvPr id="712" name="Google Shape;712;p100"/>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p101"/>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718" name="Google Shape;718;p101"/>
          <p:cNvSpPr txBox="1">
            <a:spLocks noGrp="1"/>
          </p:cNvSpPr>
          <p:nvPr>
            <p:ph type="body" idx="1"/>
          </p:nvPr>
        </p:nvSpPr>
        <p:spPr>
          <a:xfrm>
            <a:off x="264600" y="877150"/>
            <a:ext cx="8614800" cy="24999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Autofit/>
          </a:bodyPr>
          <a:lstStyle/>
          <a:p>
            <a:pPr marL="457200" lvl="0" indent="-304800" algn="l" rtl="0">
              <a:spcBef>
                <a:spcPts val="0"/>
              </a:spcBef>
              <a:spcAft>
                <a:spcPts val="0"/>
              </a:spcAft>
              <a:buSzPts val="1200"/>
              <a:buChar char="●"/>
            </a:pPr>
            <a:r>
              <a:rPr lang="en" sz="1200"/>
              <a:t>Διαθέσαμε δωρεάν tablet και Η/Υ σε όσα σχολεία υπήρχε ανάγκη,</a:t>
            </a:r>
            <a:endParaRPr sz="1200"/>
          </a:p>
          <a:p>
            <a:pPr marL="457200" lvl="0" indent="-304800" algn="l" rtl="0">
              <a:spcBef>
                <a:spcPts val="0"/>
              </a:spcBef>
              <a:spcAft>
                <a:spcPts val="0"/>
              </a:spcAft>
              <a:buSzPts val="1200"/>
              <a:buChar char="●"/>
            </a:pPr>
            <a:r>
              <a:rPr lang="en" sz="1200"/>
              <a:t>Καλύψαμε τις ανάγκες σε αθλητικό και φαρμακευτικό υλικό,</a:t>
            </a:r>
            <a:endParaRPr sz="1200"/>
          </a:p>
          <a:p>
            <a:pPr marL="457200" lvl="0" indent="-304800" algn="l" rtl="0">
              <a:spcBef>
                <a:spcPts val="0"/>
              </a:spcBef>
              <a:spcAft>
                <a:spcPts val="0"/>
              </a:spcAft>
              <a:buSzPts val="1200"/>
              <a:buChar char="●"/>
            </a:pPr>
            <a:r>
              <a:rPr lang="en" sz="1200"/>
              <a:t>Διαθέσαμε μετρητά στις προϊσταμένες των Νηπιαγωγείων του Δήμου Μοσχάτου – Ταύρου,</a:t>
            </a:r>
            <a:endParaRPr sz="1200"/>
          </a:p>
          <a:p>
            <a:pPr marL="457200" lvl="0" indent="-304800" algn="l" rtl="0">
              <a:spcBef>
                <a:spcPts val="0"/>
              </a:spcBef>
              <a:spcAft>
                <a:spcPts val="0"/>
              </a:spcAft>
              <a:buSzPts val="1200"/>
              <a:buChar char="●"/>
            </a:pPr>
            <a:r>
              <a:rPr lang="en" sz="1200"/>
              <a:t>Προμηθεύσαμε όλα τα σχολεία με μάσκες, γάντια μιας χρήσης και απολυμαντικά χεριών για τη θωράκιση της υγείας των μαθητών, εκπαιδευτικών και εργαζομένων,</a:t>
            </a:r>
            <a:endParaRPr sz="1200"/>
          </a:p>
          <a:p>
            <a:pPr marL="457200" lvl="0" indent="-304800" algn="l" rtl="0">
              <a:spcBef>
                <a:spcPts val="0"/>
              </a:spcBef>
              <a:spcAft>
                <a:spcPts val="0"/>
              </a:spcAft>
              <a:buSzPts val="1200"/>
              <a:buChar char="●"/>
            </a:pPr>
            <a:r>
              <a:rPr lang="en" sz="1200"/>
              <a:t>Έγιναν απολυμάνσεις σε όσες σχολικές μονάδες υπήρξε ανάγκη,</a:t>
            </a:r>
            <a:endParaRPr sz="1200"/>
          </a:p>
          <a:p>
            <a:pPr marL="457200" lvl="0" indent="-304800" algn="l" rtl="0">
              <a:spcBef>
                <a:spcPts val="0"/>
              </a:spcBef>
              <a:spcAft>
                <a:spcPts val="0"/>
              </a:spcAft>
              <a:buSzPts val="1200"/>
              <a:buChar char="●"/>
            </a:pPr>
            <a:r>
              <a:rPr lang="en" sz="1200"/>
              <a:t>Καλύφτηκαν και καλύπτονται οι ανάγκες σε γραφική ύλη, φωτοτυπικό χαρτί , μελάνια εκτυπωτών , μελάνια – συντήρηση φωτοτυπικών μηχανημάτων , υλικά καθαριότητας και πετρέλαιο για την εύρυθμη λειτουργία των σχολείων μας,</a:t>
            </a:r>
            <a:endParaRPr sz="1200"/>
          </a:p>
          <a:p>
            <a:pPr marL="457200" lvl="0" indent="-304800" algn="l" rtl="0">
              <a:spcBef>
                <a:spcPts val="0"/>
              </a:spcBef>
              <a:spcAft>
                <a:spcPts val="0"/>
              </a:spcAft>
              <a:buSzPts val="1200"/>
              <a:buChar char="●"/>
            </a:pPr>
            <a:r>
              <a:rPr lang="en" sz="1200"/>
              <a:t>Κανένα σχολείο της αρμοδιότητάς μας δεν έμεινε χωρίς τα αναγκαία ώστε να εξασφαλιστεί η εύρυθμη λειτουργία του.</a:t>
            </a:r>
            <a:endParaRPr sz="1200"/>
          </a:p>
        </p:txBody>
      </p:sp>
      <p:sp>
        <p:nvSpPr>
          <p:cNvPr id="719" name="Google Shape;719;p101"/>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Διεύθυνσης Διοικητικών Υπηρεσιών Δήμου Μοσχάτου - Ταύρου</a:t>
            </a:r>
            <a:endParaRPr sz="2720">
              <a:solidFill>
                <a:srgbClr val="548D6F"/>
              </a:solidFill>
            </a:endParaRPr>
          </a:p>
        </p:txBody>
      </p:sp>
      <p:sp>
        <p:nvSpPr>
          <p:cNvPr id="111" name="Google Shape;111;p21"/>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
        <p:nvSpPr>
          <p:cNvPr id="112" name="Google Shape;112;p21"/>
          <p:cNvSpPr txBox="1"/>
          <p:nvPr/>
        </p:nvSpPr>
        <p:spPr>
          <a:xfrm>
            <a:off x="325200" y="3728975"/>
            <a:ext cx="4120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Αντιδήμαρχος: </a:t>
            </a:r>
            <a:r>
              <a:rPr lang="en" b="1" i="1">
                <a:solidFill>
                  <a:srgbClr val="548D6F"/>
                </a:solidFill>
              </a:rPr>
              <a:t>Γρούμπας Βασίλειος</a:t>
            </a:r>
            <a:br>
              <a:rPr lang="en"/>
            </a:br>
            <a:r>
              <a:rPr lang="en"/>
              <a:t>Προϊστάμενος Διεύθυνσης: </a:t>
            </a:r>
            <a:r>
              <a:rPr lang="en" b="1" i="1">
                <a:solidFill>
                  <a:srgbClr val="548D6F"/>
                </a:solidFill>
              </a:rPr>
              <a:t>Κούβαρης Αντώνιος</a:t>
            </a:r>
            <a:endParaRPr b="1" i="1">
              <a:solidFill>
                <a:srgbClr val="548D6F"/>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723"/>
        <p:cNvGrpSpPr/>
        <p:nvPr/>
      </p:nvGrpSpPr>
      <p:grpSpPr>
        <a:xfrm>
          <a:off x="0" y="0"/>
          <a:ext cx="0" cy="0"/>
          <a:chOff x="0" y="0"/>
          <a:chExt cx="0" cy="0"/>
        </a:xfrm>
      </p:grpSpPr>
      <p:sp>
        <p:nvSpPr>
          <p:cNvPr id="724" name="Google Shape;724;p102"/>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725" name="Google Shape;725;p102"/>
          <p:cNvSpPr txBox="1">
            <a:spLocks noGrp="1"/>
          </p:cNvSpPr>
          <p:nvPr>
            <p:ph type="body" idx="1"/>
          </p:nvPr>
        </p:nvSpPr>
        <p:spPr>
          <a:xfrm>
            <a:off x="264600" y="734550"/>
            <a:ext cx="8614800" cy="36744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a:t>Η σύνθεση του Διοικητικού Συμβουλίου του Ν.Π.Δ.Δ. </a:t>
            </a:r>
            <a:r>
              <a:rPr lang="en" b="1" i="1">
                <a:solidFill>
                  <a:srgbClr val="548D6F"/>
                </a:solidFill>
              </a:rPr>
              <a:t>«Σχολική Επιτροπή Πρωτοβάθμιας Εκπαίδευσης Δήμου Μοσχάτου-Ταύρου»</a:t>
            </a:r>
            <a:r>
              <a:rPr lang="en"/>
              <a:t> έχει ως εξής:</a:t>
            </a:r>
            <a:br>
              <a:rPr lang="en"/>
            </a:br>
            <a:r>
              <a:rPr lang="en"/>
              <a:t>1. </a:t>
            </a:r>
            <a:r>
              <a:rPr lang="en" b="1">
                <a:solidFill>
                  <a:srgbClr val="548D6F"/>
                </a:solidFill>
              </a:rPr>
              <a:t>Καρύδη Χριστίνα-Αικατερίνη</a:t>
            </a:r>
            <a:r>
              <a:rPr lang="en"/>
              <a:t> ως Πρόεδρο</a:t>
            </a:r>
            <a:br>
              <a:rPr lang="en"/>
            </a:br>
            <a:r>
              <a:rPr lang="en"/>
              <a:t>2. </a:t>
            </a:r>
            <a:r>
              <a:rPr lang="en" b="1">
                <a:solidFill>
                  <a:srgbClr val="548D6F"/>
                </a:solidFill>
              </a:rPr>
              <a:t>Γρούμπας Βασίλειος</a:t>
            </a:r>
            <a:r>
              <a:rPr lang="en"/>
              <a:t> ως Αντιπρόεδρος με αναπληρώτρια την Τσέλιου Μαρία</a:t>
            </a:r>
            <a:br>
              <a:rPr lang="en"/>
            </a:br>
            <a:r>
              <a:rPr lang="en"/>
              <a:t>3. </a:t>
            </a:r>
            <a:r>
              <a:rPr lang="en" b="1">
                <a:solidFill>
                  <a:srgbClr val="548D6F"/>
                </a:solidFill>
              </a:rPr>
              <a:t>Μανωλάκη Ελένη</a:t>
            </a:r>
            <a:r>
              <a:rPr lang="en"/>
              <a:t> με αναπληρωτή τον Ψυχογυιός Βελισσάριος</a:t>
            </a:r>
            <a:br>
              <a:rPr lang="en"/>
            </a:br>
            <a:r>
              <a:rPr lang="en"/>
              <a:t>4. </a:t>
            </a:r>
            <a:r>
              <a:rPr lang="en" b="1">
                <a:solidFill>
                  <a:srgbClr val="548D6F"/>
                </a:solidFill>
              </a:rPr>
              <a:t>Σαμαρά Δέσποινα</a:t>
            </a:r>
            <a:r>
              <a:rPr lang="en"/>
              <a:t> με αναπληρώτρια την Καλογήρου Όλγα</a:t>
            </a:r>
            <a:br>
              <a:rPr lang="en"/>
            </a:br>
            <a:r>
              <a:rPr lang="en"/>
              <a:t>5. </a:t>
            </a:r>
            <a:r>
              <a:rPr lang="en" b="1">
                <a:solidFill>
                  <a:srgbClr val="548D6F"/>
                </a:solidFill>
              </a:rPr>
              <a:t>Ρούκουνας Νικόλαος</a:t>
            </a:r>
            <a:r>
              <a:rPr lang="en"/>
              <a:t> με αναπληρώτρια την Λώλη Ναυσικά</a:t>
            </a:r>
            <a:br>
              <a:rPr lang="en"/>
            </a:br>
            <a:r>
              <a:rPr lang="en"/>
              <a:t>6. </a:t>
            </a:r>
            <a:r>
              <a:rPr lang="en" b="1">
                <a:solidFill>
                  <a:srgbClr val="548D6F"/>
                </a:solidFill>
              </a:rPr>
              <a:t>Βασιλείου Δήμητρα</a:t>
            </a:r>
            <a:r>
              <a:rPr lang="en"/>
              <a:t> με αναπληρώτρια την Μασουράκη Σαπφώ</a:t>
            </a:r>
            <a:br>
              <a:rPr lang="en"/>
            </a:br>
            <a:r>
              <a:rPr lang="en"/>
              <a:t>7. </a:t>
            </a:r>
            <a:r>
              <a:rPr lang="en" b="1">
                <a:solidFill>
                  <a:srgbClr val="548D6F"/>
                </a:solidFill>
              </a:rPr>
              <a:t>Πουλάκη-Σιμιτζή Ζηνοβία-Βαρβάρα (Τζένη)</a:t>
            </a:r>
            <a:r>
              <a:rPr lang="en"/>
              <a:t> με αναπληρώτρια την Κατσιφή Θεοδώρα</a:t>
            </a:r>
            <a:br>
              <a:rPr lang="en"/>
            </a:br>
            <a:r>
              <a:rPr lang="en"/>
              <a:t>8. </a:t>
            </a:r>
            <a:r>
              <a:rPr lang="en" b="1">
                <a:solidFill>
                  <a:srgbClr val="548D6F"/>
                </a:solidFill>
              </a:rPr>
              <a:t>Γρούσπα Βάνα</a:t>
            </a:r>
            <a:r>
              <a:rPr lang="en"/>
              <a:t> με αναπληρώτρια την Βενιζέλου Ανδρομάχη</a:t>
            </a:r>
            <a:br>
              <a:rPr lang="en"/>
            </a:br>
            <a:r>
              <a:rPr lang="en"/>
              <a:t>9. </a:t>
            </a:r>
            <a:r>
              <a:rPr lang="en" b="1">
                <a:solidFill>
                  <a:srgbClr val="548D6F"/>
                </a:solidFill>
              </a:rPr>
              <a:t>Παπασταθακόπουλος Παναγιώτης</a:t>
            </a:r>
            <a:r>
              <a:rPr lang="en"/>
              <a:t> με αναπληρώτρια την Γκρίζη Μαρία</a:t>
            </a:r>
            <a:br>
              <a:rPr lang="en"/>
            </a:br>
            <a:r>
              <a:rPr lang="en"/>
              <a:t>10. </a:t>
            </a:r>
            <a:r>
              <a:rPr lang="en" b="1">
                <a:solidFill>
                  <a:srgbClr val="548D6F"/>
                </a:solidFill>
              </a:rPr>
              <a:t>Καραβασέλας Ευστάθιος</a:t>
            </a:r>
            <a:r>
              <a:rPr lang="en"/>
              <a:t> με αναπληρωτή τον κ. Μαρκεζίνη Αναστάσιο.</a:t>
            </a:r>
            <a:br>
              <a:rPr lang="en"/>
            </a:br>
            <a:r>
              <a:rPr lang="en"/>
              <a:t>11. </a:t>
            </a:r>
            <a:r>
              <a:rPr lang="en" b="1">
                <a:solidFill>
                  <a:srgbClr val="548D6F"/>
                </a:solidFill>
              </a:rPr>
              <a:t>Κονιδάρης Γρηγόρης</a:t>
            </a:r>
            <a:r>
              <a:rPr lang="en"/>
              <a:t> με αναπληρωτή τον κ. Μαραγκό Μάριο</a:t>
            </a:r>
            <a:br>
              <a:rPr lang="en"/>
            </a:br>
            <a:r>
              <a:rPr lang="en"/>
              <a:t>12. </a:t>
            </a:r>
            <a:r>
              <a:rPr lang="en" b="1">
                <a:solidFill>
                  <a:srgbClr val="548D6F"/>
                </a:solidFill>
              </a:rPr>
              <a:t>Μαστραντώνη Παναγιώτα</a:t>
            </a:r>
            <a:r>
              <a:rPr lang="en"/>
              <a:t>, Διευθύντρια Σχολικής Μονάδας Α/βάθμιας Εκπαίδευσης της Κοινότητας Μοσχάτου.</a:t>
            </a:r>
            <a:br>
              <a:rPr lang="en"/>
            </a:br>
            <a:r>
              <a:rPr lang="en"/>
              <a:t>13. </a:t>
            </a:r>
            <a:r>
              <a:rPr lang="en" b="1">
                <a:solidFill>
                  <a:srgbClr val="548D6F"/>
                </a:solidFill>
              </a:rPr>
              <a:t>Μπέσσας Ανδρέας</a:t>
            </a:r>
            <a:r>
              <a:rPr lang="en"/>
              <a:t>, Διευθυντή Σχολικής Μονάδας Α/βάθμιας Εκπαίδευσης της Κοινότητας Ταύρου.</a:t>
            </a:r>
            <a:br>
              <a:rPr lang="en"/>
            </a:br>
            <a:r>
              <a:rPr lang="en"/>
              <a:t>14. </a:t>
            </a:r>
            <a:r>
              <a:rPr lang="en" b="1">
                <a:solidFill>
                  <a:srgbClr val="548D6F"/>
                </a:solidFill>
              </a:rPr>
              <a:t>Μυλωνάκη Δέσποινα</a:t>
            </a:r>
            <a:r>
              <a:rPr lang="en"/>
              <a:t>, Προϊσταμένη 4ου Νηπιαγωγείου Μοσχάτου.</a:t>
            </a:r>
            <a:br>
              <a:rPr lang="en"/>
            </a:br>
            <a:r>
              <a:rPr lang="en"/>
              <a:t>15. </a:t>
            </a:r>
            <a:r>
              <a:rPr lang="en" b="1">
                <a:solidFill>
                  <a:srgbClr val="548D6F"/>
                </a:solidFill>
              </a:rPr>
              <a:t>Αντύπα-Σωτηροπούλου Αγγελική </a:t>
            </a:r>
            <a:r>
              <a:rPr lang="en"/>
              <a:t>με αναπληρώτρια την Θεοφίλη Μαρία (Εκπρόσωπος της Ένωσης Γονέων).</a:t>
            </a:r>
            <a:endParaRPr/>
          </a:p>
        </p:txBody>
      </p:sp>
      <p:sp>
        <p:nvSpPr>
          <p:cNvPr id="726" name="Google Shape;726;p102"/>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30"/>
        <p:cNvGrpSpPr/>
        <p:nvPr/>
      </p:nvGrpSpPr>
      <p:grpSpPr>
        <a:xfrm>
          <a:off x="0" y="0"/>
          <a:ext cx="0" cy="0"/>
          <a:chOff x="0" y="0"/>
          <a:chExt cx="0" cy="0"/>
        </a:xfrm>
      </p:grpSpPr>
      <p:sp>
        <p:nvSpPr>
          <p:cNvPr id="731" name="Google Shape;731;p103"/>
          <p:cNvSpPr txBox="1">
            <a:spLocks noGrp="1"/>
          </p:cNvSpPr>
          <p:nvPr>
            <p:ph type="title"/>
          </p:nvPr>
        </p:nvSpPr>
        <p:spPr>
          <a:xfrm>
            <a:off x="808800" y="1354325"/>
            <a:ext cx="7526400" cy="1731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2720">
                <a:solidFill>
                  <a:srgbClr val="548D6F"/>
                </a:solidFill>
              </a:rPr>
              <a:t>Απολογισμός Νομικού Προσώπου «Σχολική Επιτροπή Δευτεροβάθμιας Εκπαίδευσης Δήμου Μοσχάτου - Ταύρου» </a:t>
            </a:r>
            <a:endParaRPr sz="2720">
              <a:solidFill>
                <a:srgbClr val="548D6F"/>
              </a:solidFill>
            </a:endParaRPr>
          </a:p>
        </p:txBody>
      </p:sp>
      <p:sp>
        <p:nvSpPr>
          <p:cNvPr id="732" name="Google Shape;732;p103"/>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p104"/>
          <p:cNvSpPr txBox="1">
            <a:spLocks noGrp="1"/>
          </p:cNvSpPr>
          <p:nvPr>
            <p:ph type="title"/>
          </p:nvPr>
        </p:nvSpPr>
        <p:spPr>
          <a:xfrm>
            <a:off x="311700" y="93275"/>
            <a:ext cx="8520600" cy="45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020"/>
              <a:t>ΔΙΟΙΚΗΤΙΚΟ ΣΥΜΒΟΥΛΙΟ</a:t>
            </a:r>
            <a:endParaRPr sz="2020"/>
          </a:p>
        </p:txBody>
      </p:sp>
      <p:sp>
        <p:nvSpPr>
          <p:cNvPr id="738" name="Google Shape;738;p104"/>
          <p:cNvSpPr txBox="1">
            <a:spLocks noGrp="1"/>
          </p:cNvSpPr>
          <p:nvPr>
            <p:ph type="body" idx="1"/>
          </p:nvPr>
        </p:nvSpPr>
        <p:spPr>
          <a:xfrm>
            <a:off x="264600" y="550775"/>
            <a:ext cx="8614800" cy="41190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55000" lnSpcReduction="20000"/>
          </a:bodyPr>
          <a:lstStyle/>
          <a:p>
            <a:pPr marL="0" lvl="0" indent="0" algn="ctr" rtl="0">
              <a:spcBef>
                <a:spcPts val="0"/>
              </a:spcBef>
              <a:spcAft>
                <a:spcPts val="0"/>
              </a:spcAft>
              <a:buNone/>
            </a:pPr>
            <a:r>
              <a:rPr lang="en" sz="1502"/>
              <a:t>Σκοπός των Νομικών Προσώπων Δημοσίου Δικαίου Σχολικών Επιτροπών είναι:</a:t>
            </a:r>
            <a:br>
              <a:rPr lang="en" sz="1502"/>
            </a:br>
            <a:r>
              <a:rPr lang="en" sz="1502"/>
              <a:t>1) Η διαχείριση των πιστώσεων που τους διατίθεται για την κάλυψη των δαπανών λειτουργίας των αντίστοιχων σχολείων (θέρμανσης, ύδρευσης, τηλεφώνου, σύνδεση με το διαδίκτυο, αγοράς αναλώσιμων υλικών κ.λ.π.)  </a:t>
            </a:r>
            <a:br>
              <a:rPr lang="en" sz="1502"/>
            </a:br>
            <a:r>
              <a:rPr lang="en" sz="1502"/>
              <a:t>2) Η διαχείριση των εσόδων από την εκμετάλλευση των σχολικών κυλικείων όπου αυτά λειτουργούν  </a:t>
            </a:r>
            <a:br>
              <a:rPr lang="en" sz="1502"/>
            </a:br>
            <a:r>
              <a:rPr lang="en" sz="1502"/>
              <a:t>3) Η εκτέλεση έργων για μικροεπισκευές και συντηρήσεις των σχολείων και κάθε είδους εξοπλισμού τους</a:t>
            </a:r>
            <a:br>
              <a:rPr lang="en" sz="1502"/>
            </a:br>
            <a:r>
              <a:rPr lang="en" sz="1502"/>
              <a:t>4) Η λήψη κάθε μέτρου που κρίνεται αναγκαίο για την στήριξη της διοικητικής λειτουργίας των σχολικών μονάδων ή αρμοδιοτήτων που δίνονται κάθε φορά από διατάξεις Νόμου</a:t>
            </a:r>
            <a:br>
              <a:rPr lang="en" sz="1502"/>
            </a:br>
            <a:r>
              <a:rPr lang="en" sz="1502"/>
              <a:t>5) Η συνεργασία με τη Δημοτική Αρχή για τη διάθεση διδακτηρίου για άλλες χρήσεις κοινής ωφελείας ή την πραγματοποίηση εκδηλώσεων κοινού ενδιαφέροντος, καθώς και την οργάνωση πολιτιστικών και αθλητικών δραστηριοτήτων με την συμμετοχή των μαθητών</a:t>
            </a:r>
            <a:br>
              <a:rPr lang="en" sz="1502"/>
            </a:br>
            <a:r>
              <a:rPr lang="en" sz="1502"/>
              <a:t>6) Με απόφαση του υπουργείου εσωτερικών (ΦΕΚ 3537 /20 -9 – 2019 τόμος Β') καθορίζεται η λειτουργία των σχολικών επιτροπών και η ρύθμιση οικονομικών θεμάτων αυτών </a:t>
            </a:r>
            <a:endParaRPr sz="1502"/>
          </a:p>
          <a:p>
            <a:pPr marL="0" lvl="0" indent="0" algn="ctr" rtl="0">
              <a:spcBef>
                <a:spcPts val="1200"/>
              </a:spcBef>
              <a:spcAft>
                <a:spcPts val="1200"/>
              </a:spcAft>
              <a:buNone/>
            </a:pPr>
            <a:r>
              <a:rPr lang="en" sz="1502"/>
              <a:t>Με βάση τα παραπάνω σας ενημερώνω για τα πεπραγμένα της σχολικής επιτροπής δευτεροβάθμιας εκπαίδευσης του Δήμου Μοσχάτου – Ταύρου για το έτος 2021.  Σε μία δύσκολη σχολική χρονιά λόγω της πανδημίας του Covid – 19 δημιουργήθηκαν αρκετά προβλήματα στις σχολικές μονάδες.  Δυσκολεύτηκε το εκπαιδευτικό έργο των καθηγητών και κληθήκαμε να αντιμετωπίσουμε τα προβλήματα αυτά κάνοντας το καλύτερο δυνατό για την ασφάλεια και την υγιεινή των μαθητών. Έτσι φροντίσαμε για την προμήθεια αντισηπτικών, μασκών και ειδών καθαριότητας, και καλύψαμε όλες τις ανάγκες των σχολικών μονάδων μας. Φροντίσαμε να είναι πάντα πλήρης η καθαριότητα των σχολικών χώρων και σε περίπτωση απουσίας ή ασθένειας καθαριστριών πάντα καλύπταμε τα κενά για την υγιεινή ασφάλεια εκπαιδευτικών και μαθητών. Σε ότι αφορά προβλήματα που παρουσιάζονταν στα σχολεία όπως τζάμια, πόρτες κ.λ.π παραβήκαμε άμεσα. Καθώς όμως αυτό είναι αντικείμενο των τεχνικών υπηρεσιών του Δήμου, φροντίσαμε να παίρνουμε βεβαιώσεις ότι αδυνατούν να παρέμβουν και να ολοκληρώσουν τις συγκεκριμένες εργασίες. Έτσι λοιπόν προβήκαμε στις παρακάτω απαραίτητες ενέργειες για την εύρυθμη και ασφαλή λειτουργία των σχολικών μας μονάδων. </a:t>
            </a:r>
            <a:br>
              <a:rPr lang="en" sz="1200"/>
            </a:br>
            <a:br>
              <a:rPr lang="en" sz="1200"/>
            </a:br>
            <a:r>
              <a:rPr lang="en" sz="1563"/>
              <a:t>ΠΡΟΜΗΘΕΙΕΣ &amp; ΔΑΠΑΝΕΣ ΓΙΑ ΤΙΣ ΑΝΑΓΚΕΣ ΤΩΝ ΣΧΟΛΙΚΩΝ ΜΟΝΑΔΩΝ:</a:t>
            </a:r>
            <a:br>
              <a:rPr lang="en" sz="1563"/>
            </a:br>
            <a:r>
              <a:rPr lang="en" sz="1563"/>
              <a:t>ΠΟΡΤΕΣ</a:t>
            </a:r>
            <a:br>
              <a:rPr lang="en" sz="1563"/>
            </a:br>
            <a:r>
              <a:rPr lang="en" sz="1563"/>
              <a:t>ΤΖΑΜΙΑ - ΠΑΡΑΘΥΡΑ</a:t>
            </a:r>
            <a:br>
              <a:rPr lang="en" sz="1563"/>
            </a:br>
            <a:r>
              <a:rPr lang="en" sz="1563"/>
              <a:t>ΘΕΡΜΑΝΣΗ</a:t>
            </a:r>
            <a:br>
              <a:rPr lang="en" sz="1563"/>
            </a:br>
            <a:r>
              <a:rPr lang="en" sz="1563"/>
              <a:t>ΤΕΧΝΙΚΑ ΕΡΓΑ</a:t>
            </a:r>
            <a:br>
              <a:rPr lang="en" sz="1563"/>
            </a:br>
            <a:r>
              <a:rPr lang="en" sz="1563"/>
              <a:t>ΣΥΝΑΓΕΡΜΟΣ ΣΧΟΛΙΚΩΝ ΜΟΝΑΔΩΝ</a:t>
            </a:r>
            <a:br>
              <a:rPr lang="en" sz="1563"/>
            </a:br>
            <a:r>
              <a:rPr lang="en" sz="1563"/>
              <a:t>ΑΓΟΡΑ ΥΛΙΚΩΝ (ΚΑΛΩΔΙΑ - ΣΩΛΗΝΕΣ - ΠΙΝΑΚΕΣ - Κ.Τ.Λ.)</a:t>
            </a:r>
            <a:br>
              <a:rPr lang="en" sz="1563"/>
            </a:br>
            <a:r>
              <a:rPr lang="en" sz="1563"/>
              <a:t>ΠΙΝΑΚΙΔΕΣ ΕΞΩΤΕΡΙΚΩΝ ΧΩΡΩΝ ΣΧΟΛΙΚΩΝ ΜΟΝΑΔΩΝ</a:t>
            </a:r>
            <a:br>
              <a:rPr lang="en" sz="1563"/>
            </a:br>
            <a:r>
              <a:rPr lang="en" sz="1563"/>
              <a:t>ΤΕΧΝΙΚΑ ΕΡΓΑ</a:t>
            </a:r>
            <a:br>
              <a:rPr lang="en" sz="1563"/>
            </a:br>
            <a:r>
              <a:rPr lang="en" sz="1563"/>
              <a:t>ΤΕΧΝΟΛΟΓΙΚΟΣ ΕΞΟΠΛΙΣΜΟΣ</a:t>
            </a:r>
            <a:br>
              <a:rPr lang="en" sz="1563"/>
            </a:br>
            <a:r>
              <a:rPr lang="en" sz="1563"/>
              <a:t>ΥΛΙΚΑ ΛΟΓΩ COVID-19</a:t>
            </a:r>
            <a:endParaRPr sz="1563"/>
          </a:p>
        </p:txBody>
      </p:sp>
      <p:sp>
        <p:nvSpPr>
          <p:cNvPr id="739" name="Google Shape;739;p104"/>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105"/>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745" name="Google Shape;745;p105"/>
          <p:cNvSpPr txBox="1">
            <a:spLocks noGrp="1"/>
          </p:cNvSpPr>
          <p:nvPr>
            <p:ph type="body" idx="1"/>
          </p:nvPr>
        </p:nvSpPr>
        <p:spPr>
          <a:xfrm>
            <a:off x="264600" y="877150"/>
            <a:ext cx="8614800" cy="37353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Autofit/>
          </a:bodyPr>
          <a:lstStyle/>
          <a:p>
            <a:pPr marL="457200" lvl="0" indent="-304800" algn="l" rtl="0">
              <a:spcBef>
                <a:spcPts val="0"/>
              </a:spcBef>
              <a:spcAft>
                <a:spcPts val="0"/>
              </a:spcAft>
              <a:buSzPts val="1200"/>
              <a:buChar char="●"/>
            </a:pPr>
            <a:r>
              <a:rPr lang="en" sz="1200"/>
              <a:t>Προβήκαμε στην αγορά τηλεοράσεων και Η/Υ προκειμένου να εξυπηρετηθούν οι ανάγκες τηλεκπαίδευσης λόγω της πανδημίας του κορωνοϊού παρά το γεγονός ότι αυτό είναι υποχρέωση του υπουργείου Παιδείας,</a:t>
            </a:r>
            <a:endParaRPr sz="1200"/>
          </a:p>
          <a:p>
            <a:pPr marL="457200" lvl="0" indent="-304800" algn="l" rtl="0">
              <a:spcBef>
                <a:spcPts val="0"/>
              </a:spcBef>
              <a:spcAft>
                <a:spcPts val="0"/>
              </a:spcAft>
              <a:buSzPts val="1200"/>
              <a:buChar char="●"/>
            </a:pPr>
            <a:r>
              <a:rPr lang="en" sz="1200"/>
              <a:t>Ενισχύσαμε όλα τα σχολεία με αγορά εκτυπωτών, πολυμηχανημάτων, φωτοαντιγραφικών, ηχείων μικροφωνικής εγκατάστασης για την εύρυθμη λειτουργία των σχολικών μονάδων,</a:t>
            </a:r>
            <a:endParaRPr sz="1200"/>
          </a:p>
          <a:p>
            <a:pPr marL="457200" lvl="0" indent="-304800" algn="l" rtl="0">
              <a:spcBef>
                <a:spcPts val="0"/>
              </a:spcBef>
              <a:spcAft>
                <a:spcPts val="0"/>
              </a:spcAft>
              <a:buSzPts val="1200"/>
              <a:buChar char="●"/>
            </a:pPr>
            <a:r>
              <a:rPr lang="en" sz="1200"/>
              <a:t>Διαθέσαμε από δωρεάν tablet και Η/Υ σε όσα σχολεία υπήρχε ανάγκη,</a:t>
            </a:r>
            <a:endParaRPr sz="1200"/>
          </a:p>
          <a:p>
            <a:pPr marL="457200" lvl="0" indent="-304800" algn="l" rtl="0">
              <a:spcBef>
                <a:spcPts val="0"/>
              </a:spcBef>
              <a:spcAft>
                <a:spcPts val="0"/>
              </a:spcAft>
              <a:buSzPts val="1200"/>
              <a:buChar char="●"/>
            </a:pPr>
            <a:r>
              <a:rPr lang="en" sz="1200"/>
              <a:t>Καλύψαμε τις ανάγκες σε αθλητικό και φαρμακευτικό υλικό,</a:t>
            </a:r>
            <a:endParaRPr sz="1200"/>
          </a:p>
          <a:p>
            <a:pPr marL="457200" lvl="0" indent="-304800" algn="l" rtl="0">
              <a:spcBef>
                <a:spcPts val="0"/>
              </a:spcBef>
              <a:spcAft>
                <a:spcPts val="0"/>
              </a:spcAft>
              <a:buSzPts val="1200"/>
              <a:buChar char="●"/>
            </a:pPr>
            <a:r>
              <a:rPr lang="en" sz="1200"/>
              <a:t>Προμηθεύσαμε όλα τα σχολεία με μάσκες, γάντια μιας χρήσης και απολυμαντικό χεριών για την θωράκιση της υγείας των μαθητών, εκπαιδευτικών και εργαζομένων, </a:t>
            </a:r>
            <a:endParaRPr sz="1200"/>
          </a:p>
          <a:p>
            <a:pPr marL="457200" lvl="0" indent="-304800" algn="l" rtl="0">
              <a:spcBef>
                <a:spcPts val="0"/>
              </a:spcBef>
              <a:spcAft>
                <a:spcPts val="0"/>
              </a:spcAft>
              <a:buSzPts val="1200"/>
              <a:buChar char="●"/>
            </a:pPr>
            <a:r>
              <a:rPr lang="en" sz="1200"/>
              <a:t>Έγιναν απολυμάνσεις σε όσες σχολικές μονάδες υπήρξε ανάγκη, </a:t>
            </a:r>
            <a:endParaRPr sz="1200"/>
          </a:p>
          <a:p>
            <a:pPr marL="457200" lvl="0" indent="-304800" algn="l" rtl="0">
              <a:spcBef>
                <a:spcPts val="0"/>
              </a:spcBef>
              <a:spcAft>
                <a:spcPts val="0"/>
              </a:spcAft>
              <a:buSzPts val="1200"/>
              <a:buChar char="●"/>
            </a:pPr>
            <a:r>
              <a:rPr lang="en" sz="1200"/>
              <a:t>Καλύφτηκαν και καλύπτονται οι ανάγκες σε γραφική ύλη, υλικά καθαριότητας και πετρέλαιο για την εύρυθμη λειτουργία των σχολείων μας, </a:t>
            </a:r>
            <a:endParaRPr sz="1200"/>
          </a:p>
          <a:p>
            <a:pPr marL="457200" lvl="0" indent="-304800" algn="l" rtl="0">
              <a:spcBef>
                <a:spcPts val="0"/>
              </a:spcBef>
              <a:spcAft>
                <a:spcPts val="0"/>
              </a:spcAft>
              <a:buSzPts val="1200"/>
              <a:buChar char="●"/>
            </a:pPr>
            <a:r>
              <a:rPr lang="en" sz="1200"/>
              <a:t>Εξοφλούνται οι λογαριασμοί ΟΤΕ, ΕΥΔΑΠ, και φυσικό αέριο για κάθε σχολική μονάδα, </a:t>
            </a:r>
            <a:endParaRPr sz="1200"/>
          </a:p>
          <a:p>
            <a:pPr marL="0" lvl="0" indent="0" algn="l" rtl="0">
              <a:spcBef>
                <a:spcPts val="1200"/>
              </a:spcBef>
              <a:spcAft>
                <a:spcPts val="1200"/>
              </a:spcAft>
              <a:buNone/>
            </a:pPr>
            <a:r>
              <a:rPr lang="en" sz="1200"/>
              <a:t>Όλα τα παραπάνω καλύφθηκαν από τις επιχορηγήσεις των κατανομών που είναι τέσσερις τακτικές τον χρόνο. Κανένα σχολείο της αρμοδιότητάς μας δεν έμεινε χωρίς τα αναγκαία ώστε να εξασφαλιστεί η εύρυθμη λειτουργία του. Πιστεύω ότι η συνεργασία της Δευτεροβάθμιας Σχολικής Επιτροπής του Δήμου Μοσχάτου – Ταύρου με τους Δ/ντές και Δ/ντριες των σχολικών μονάδων υπήρξε καρποφόρα καθώς τα περισσότερα αιτήματα έχουν ικανοποιηθεί.</a:t>
            </a:r>
            <a:endParaRPr sz="1200"/>
          </a:p>
        </p:txBody>
      </p:sp>
      <p:sp>
        <p:nvSpPr>
          <p:cNvPr id="746" name="Google Shape;746;p105"/>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106"/>
          <p:cNvSpPr txBox="1">
            <a:spLocks noGrp="1"/>
          </p:cNvSpPr>
          <p:nvPr>
            <p:ph type="title"/>
          </p:nvPr>
        </p:nvSpPr>
        <p:spPr>
          <a:xfrm>
            <a:off x="311700" y="932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ΔΙΟΙΚΗΤΙΚΟ ΣΥΜΒΟΥΛΙΟ</a:t>
            </a:r>
            <a:endParaRPr/>
          </a:p>
        </p:txBody>
      </p:sp>
      <p:sp>
        <p:nvSpPr>
          <p:cNvPr id="752" name="Google Shape;752;p106"/>
          <p:cNvSpPr txBox="1">
            <a:spLocks noGrp="1"/>
          </p:cNvSpPr>
          <p:nvPr>
            <p:ph type="body" idx="1"/>
          </p:nvPr>
        </p:nvSpPr>
        <p:spPr>
          <a:xfrm>
            <a:off x="264600" y="734550"/>
            <a:ext cx="8614800" cy="3674400"/>
          </a:xfrm>
          <a:prstGeom prst="rect">
            <a:avLst/>
          </a:prstGeom>
          <a:ln w="9525" cap="flat" cmpd="sng">
            <a:solidFill>
              <a:srgbClr val="548D6F"/>
            </a:solidFill>
            <a:prstDash val="solid"/>
            <a:round/>
            <a:headEnd type="none" w="sm" len="sm"/>
            <a:tailEnd type="none" w="sm" len="sm"/>
          </a:ln>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a:t>Η σύνθεση του Διοικητικού Συμβουλίου του Ν.Π.Δ.Δ. </a:t>
            </a:r>
            <a:r>
              <a:rPr lang="en" b="1" i="1">
                <a:solidFill>
                  <a:srgbClr val="548D6F"/>
                </a:solidFill>
              </a:rPr>
              <a:t>«Σχολική Επιτροπή Δευτεροβάθμιας Εκπαίδευσης Δήμου Μοσχάτου-Ταύρου»</a:t>
            </a:r>
            <a:r>
              <a:rPr lang="en"/>
              <a:t> έχει ως εξής:</a:t>
            </a:r>
            <a:br>
              <a:rPr lang="en"/>
            </a:br>
            <a:r>
              <a:rPr lang="en"/>
              <a:t>1. </a:t>
            </a:r>
            <a:r>
              <a:rPr lang="en" b="1">
                <a:solidFill>
                  <a:srgbClr val="548D6F"/>
                </a:solidFill>
              </a:rPr>
              <a:t>Σπύρος Αγγελόπουλος</a:t>
            </a:r>
            <a:r>
              <a:rPr lang="en"/>
              <a:t> ως Πρόεδρος</a:t>
            </a:r>
            <a:br>
              <a:rPr lang="en"/>
            </a:br>
            <a:r>
              <a:rPr lang="en"/>
              <a:t>2. </a:t>
            </a:r>
            <a:r>
              <a:rPr lang="en" b="1">
                <a:solidFill>
                  <a:srgbClr val="548D6F"/>
                </a:solidFill>
              </a:rPr>
              <a:t>Ευάγγελος Κοτζαμπασάκης</a:t>
            </a:r>
            <a:r>
              <a:rPr lang="en"/>
              <a:t> ως Αντιπρόεδρος με αναπληρωτή τον Γεώργιο Φελλά</a:t>
            </a:r>
            <a:br>
              <a:rPr lang="en"/>
            </a:br>
            <a:r>
              <a:rPr lang="en"/>
              <a:t>3. </a:t>
            </a:r>
            <a:r>
              <a:rPr lang="en" b="1">
                <a:solidFill>
                  <a:srgbClr val="548D6F"/>
                </a:solidFill>
              </a:rPr>
              <a:t>Νικόλαος Ταταράκης</a:t>
            </a:r>
            <a:r>
              <a:rPr lang="en"/>
              <a:t> με αναπληρωτή τον Δημήτριο Δημητρίου</a:t>
            </a:r>
            <a:br>
              <a:rPr lang="en"/>
            </a:br>
            <a:r>
              <a:rPr lang="en"/>
              <a:t>4. </a:t>
            </a:r>
            <a:r>
              <a:rPr lang="en" b="1">
                <a:solidFill>
                  <a:srgbClr val="548D6F"/>
                </a:solidFill>
              </a:rPr>
              <a:t>Νικόλαος Καπότης</a:t>
            </a:r>
            <a:r>
              <a:rPr lang="en"/>
              <a:t> με αναπληρωτή τον Ηλία Αθανασόπουλο</a:t>
            </a:r>
            <a:br>
              <a:rPr lang="en"/>
            </a:br>
            <a:r>
              <a:rPr lang="en"/>
              <a:t>5. </a:t>
            </a:r>
            <a:r>
              <a:rPr lang="en" b="1">
                <a:solidFill>
                  <a:srgbClr val="548D6F"/>
                </a:solidFill>
              </a:rPr>
              <a:t>Νικόλαος Κανέλλος</a:t>
            </a:r>
            <a:r>
              <a:rPr lang="en"/>
              <a:t> με αναπληρωτή τον Νικόλαο Δουδουμόπουλο</a:t>
            </a:r>
            <a:br>
              <a:rPr lang="en"/>
            </a:br>
            <a:r>
              <a:rPr lang="en"/>
              <a:t>6. </a:t>
            </a:r>
            <a:r>
              <a:rPr lang="en" b="1">
                <a:solidFill>
                  <a:srgbClr val="548D6F"/>
                </a:solidFill>
              </a:rPr>
              <a:t>Μιχάλης Ιωαννίδης</a:t>
            </a:r>
            <a:r>
              <a:rPr lang="en"/>
              <a:t> με αναπληρώτρια την Αιμιλία Βαγιάνη</a:t>
            </a:r>
            <a:br>
              <a:rPr lang="en"/>
            </a:br>
            <a:r>
              <a:rPr lang="en"/>
              <a:t>7. </a:t>
            </a:r>
            <a:r>
              <a:rPr lang="en" b="1">
                <a:solidFill>
                  <a:srgbClr val="548D6F"/>
                </a:solidFill>
              </a:rPr>
              <a:t>Κωνσταντίνος Μίσσας</a:t>
            </a:r>
            <a:r>
              <a:rPr lang="en"/>
              <a:t> με αναπληρωτή τον Παναγιώτη Μπάβαρη</a:t>
            </a:r>
            <a:br>
              <a:rPr lang="en"/>
            </a:br>
            <a:r>
              <a:rPr lang="en"/>
              <a:t>8. </a:t>
            </a:r>
            <a:r>
              <a:rPr lang="en" b="1">
                <a:solidFill>
                  <a:srgbClr val="548D6F"/>
                </a:solidFill>
              </a:rPr>
              <a:t>Φιλιώ Κοματά</a:t>
            </a:r>
            <a:r>
              <a:rPr lang="en"/>
              <a:t> με αναπληρώτρια την Μαριάνθη Καραμαούνα</a:t>
            </a:r>
            <a:br>
              <a:rPr lang="en"/>
            </a:br>
            <a:r>
              <a:rPr lang="en"/>
              <a:t>9. </a:t>
            </a:r>
            <a:r>
              <a:rPr lang="en" b="1">
                <a:solidFill>
                  <a:srgbClr val="548D6F"/>
                </a:solidFill>
              </a:rPr>
              <a:t>Διονύσιος Μπάρτζελης</a:t>
            </a:r>
            <a:r>
              <a:rPr lang="en"/>
              <a:t> με αναπληρώτρια την Χρυσάνθη Σχοινίτη</a:t>
            </a:r>
            <a:br>
              <a:rPr lang="en"/>
            </a:br>
            <a:r>
              <a:rPr lang="en"/>
              <a:t>10. </a:t>
            </a:r>
            <a:r>
              <a:rPr lang="en" b="1">
                <a:solidFill>
                  <a:srgbClr val="548D6F"/>
                </a:solidFill>
              </a:rPr>
              <a:t>Ιωάννης Νιώτης</a:t>
            </a:r>
            <a:r>
              <a:rPr lang="en"/>
              <a:t> με αναπληρωτή τον Φώτιο Χαλκίδη.</a:t>
            </a:r>
            <a:br>
              <a:rPr lang="en"/>
            </a:br>
            <a:r>
              <a:rPr lang="en"/>
              <a:t>11. </a:t>
            </a:r>
            <a:r>
              <a:rPr lang="en" b="1">
                <a:solidFill>
                  <a:srgbClr val="548D6F"/>
                </a:solidFill>
              </a:rPr>
              <a:t>Παρασκευή Αναστασίου </a:t>
            </a:r>
            <a:r>
              <a:rPr lang="en"/>
              <a:t>με αναπληρωτή τον κ. Δημήτριο Κέφαλο</a:t>
            </a:r>
            <a:br>
              <a:rPr lang="en"/>
            </a:br>
            <a:r>
              <a:rPr lang="en"/>
              <a:t>12. </a:t>
            </a:r>
            <a:r>
              <a:rPr lang="en" b="1">
                <a:solidFill>
                  <a:srgbClr val="548D6F"/>
                </a:solidFill>
              </a:rPr>
              <a:t>Αντώνιος Παπαδολιόπουλος</a:t>
            </a:r>
            <a:r>
              <a:rPr lang="en"/>
              <a:t>, Διευθυντής Σχολικής Μονάδας Β/βάθμιας Εκπαίδευσης της Κοινότητας Ταύρου.</a:t>
            </a:r>
            <a:br>
              <a:rPr lang="en"/>
            </a:br>
            <a:r>
              <a:rPr lang="en"/>
              <a:t>13. </a:t>
            </a:r>
            <a:r>
              <a:rPr lang="en" b="1">
                <a:solidFill>
                  <a:srgbClr val="548D6F"/>
                </a:solidFill>
              </a:rPr>
              <a:t>Ελένη Βλάση</a:t>
            </a:r>
            <a:r>
              <a:rPr lang="en"/>
              <a:t>, Διευθύντρια Σχολικής Μονάδας Β/βάθμιας Εκπαίδευσης της Κοινότητας Μοσχάτου.</a:t>
            </a:r>
            <a:br>
              <a:rPr lang="en"/>
            </a:br>
            <a:r>
              <a:rPr lang="en"/>
              <a:t>14. </a:t>
            </a:r>
            <a:r>
              <a:rPr lang="en" b="1">
                <a:solidFill>
                  <a:srgbClr val="548D6F"/>
                </a:solidFill>
              </a:rPr>
              <a:t>Μαρία Μητσοπούλου </a:t>
            </a:r>
            <a:r>
              <a:rPr lang="en"/>
              <a:t>με αναπληρώτρια την Άννα Μανώλη (εκπρόσωπος μαθητικής κοινότητας)</a:t>
            </a:r>
            <a:br>
              <a:rPr lang="en"/>
            </a:br>
            <a:r>
              <a:rPr lang="en"/>
              <a:t>15. </a:t>
            </a:r>
            <a:r>
              <a:rPr lang="en" b="1">
                <a:solidFill>
                  <a:srgbClr val="548D6F"/>
                </a:solidFill>
              </a:rPr>
              <a:t>Θεόδωρος Μαραγκός</a:t>
            </a:r>
            <a:r>
              <a:rPr lang="en"/>
              <a:t> με αναπληρώτρια την Στέλλα Βαλαβάνη (εκπρόσωπος της Ένωσης Γονέων)</a:t>
            </a:r>
            <a:endParaRPr/>
          </a:p>
        </p:txBody>
      </p:sp>
      <p:sp>
        <p:nvSpPr>
          <p:cNvPr id="753" name="Google Shape;753;p106"/>
          <p:cNvSpPr txBox="1"/>
          <p:nvPr/>
        </p:nvSpPr>
        <p:spPr>
          <a:xfrm>
            <a:off x="5998200" y="46697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58" name="Google Shape;758;p107"/>
          <p:cNvSpPr txBox="1">
            <a:spLocks noGrp="1"/>
          </p:cNvSpPr>
          <p:nvPr>
            <p:ph type="ctrTitle"/>
          </p:nvPr>
        </p:nvSpPr>
        <p:spPr>
          <a:xfrm>
            <a:off x="311700" y="1367175"/>
            <a:ext cx="8520600" cy="174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500">
                <a:solidFill>
                  <a:schemeClr val="accent2"/>
                </a:solidFill>
              </a:rPr>
              <a:t>Με έργο τιμούμε την εμπιστοσύνη των πολιτών.</a:t>
            </a:r>
            <a:br>
              <a:rPr lang="en" sz="2500">
                <a:solidFill>
                  <a:schemeClr val="accent2"/>
                </a:solidFill>
              </a:rPr>
            </a:br>
            <a:br>
              <a:rPr lang="en" sz="2500">
                <a:solidFill>
                  <a:schemeClr val="accent2"/>
                </a:solidFill>
              </a:rPr>
            </a:br>
            <a:r>
              <a:rPr lang="en" sz="2500">
                <a:solidFill>
                  <a:schemeClr val="accent2"/>
                </a:solidFill>
              </a:rPr>
              <a:t>Σας ευχαριστούμε!</a:t>
            </a:r>
            <a:endParaRPr sz="2700">
              <a:solidFill>
                <a:schemeClr val="accent2"/>
              </a:solidFill>
            </a:endParaRPr>
          </a:p>
        </p:txBody>
      </p:sp>
      <p:pic>
        <p:nvPicPr>
          <p:cNvPr id="759" name="Google Shape;759;p107"/>
          <p:cNvPicPr preferRelativeResize="0"/>
          <p:nvPr/>
        </p:nvPicPr>
        <p:blipFill>
          <a:blip r:embed="rId3">
            <a:alphaModFix/>
          </a:blip>
          <a:stretch>
            <a:fillRect/>
          </a:stretch>
        </p:blipFill>
        <p:spPr>
          <a:xfrm>
            <a:off x="4154288" y="200700"/>
            <a:ext cx="835425" cy="415050"/>
          </a:xfrm>
          <a:prstGeom prst="rect">
            <a:avLst/>
          </a:prstGeom>
          <a:noFill/>
          <a:ln>
            <a:noFill/>
          </a:ln>
        </p:spPr>
      </p:pic>
      <p:sp>
        <p:nvSpPr>
          <p:cNvPr id="760" name="Google Shape;760;p107"/>
          <p:cNvSpPr txBox="1"/>
          <p:nvPr/>
        </p:nvSpPr>
        <p:spPr>
          <a:xfrm>
            <a:off x="3567000" y="615750"/>
            <a:ext cx="2426100" cy="32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b="1">
                <a:latin typeface="Calibri"/>
                <a:ea typeface="Calibri"/>
                <a:cs typeface="Calibri"/>
                <a:sym typeface="Calibri"/>
              </a:rPr>
              <a:t>      ΔΗΜΟΣ ΜΟΣΧΑΤΟΥ-ΤΑΥΡΟΥ </a:t>
            </a:r>
            <a:endParaRPr sz="1000" b="1">
              <a:latin typeface="Calibri"/>
              <a:ea typeface="Calibri"/>
              <a:cs typeface="Calibri"/>
              <a:sym typeface="Calibri"/>
            </a:endParaRPr>
          </a:p>
        </p:txBody>
      </p:sp>
      <p:sp>
        <p:nvSpPr>
          <p:cNvPr id="761" name="Google Shape;761;p107"/>
          <p:cNvSpPr txBox="1"/>
          <p:nvPr/>
        </p:nvSpPr>
        <p:spPr>
          <a:xfrm>
            <a:off x="5961200" y="4662375"/>
            <a:ext cx="3000000" cy="323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900">
                <a:solidFill>
                  <a:schemeClr val="accent5"/>
                </a:solidFill>
                <a:latin typeface="Calibri"/>
                <a:ea typeface="Calibri"/>
                <a:cs typeface="Calibri"/>
                <a:sym typeface="Calibri"/>
              </a:rPr>
              <a:t>https://www.dimosmoschatou-tavrou.gr/</a:t>
            </a:r>
            <a:endParaRPr sz="900">
              <a:solidFill>
                <a:schemeClr val="accent5"/>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E6524F"/>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16801</Words>
  <Application>Microsoft Office PowerPoint</Application>
  <PresentationFormat>Προβολή στην οθόνη (16:9)</PresentationFormat>
  <Paragraphs>816</Paragraphs>
  <Slides>95</Slides>
  <Notes>95</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95</vt:i4>
      </vt:variant>
    </vt:vector>
  </HeadingPairs>
  <TitlesOfParts>
    <vt:vector size="98" baseType="lpstr">
      <vt:lpstr>Arial</vt:lpstr>
      <vt:lpstr>Calibri</vt:lpstr>
      <vt:lpstr>Simple Light</vt:lpstr>
      <vt:lpstr>Ετήσιος Απολογισμός Πεπραγμένων Δημοτικής Αρχής  Έτους 2021</vt:lpstr>
      <vt:lpstr>Περιεχόμενα Παρουσίασης</vt:lpstr>
      <vt:lpstr>Εισήγηση Δημάρχου  Δήμου Μοσχάτου - Ταύρου  κ. Ανδρέα Γ. Ευθυμίου</vt:lpstr>
      <vt:lpstr>Κύριε Πρόεδρε,  κυρίες και κύριοι συνάδελφοι δηµοτικοί και κοινοτικοί σύµβουλοι,  κύριε Γενικέ Γραμματέα, συνεργάτες και διευθυντές του Δήμου μας,  Αγαπητοί συμπολίτες που παρευρίσκεστε στην αποψινή συνεδρίαση καλησπέρα σας.  Όπως γνωρίζετε η σηµερινή συνεδρίαση είναι αφιερωµένη στα πεπραγµένα του Δήμου για το 2021. Οι δύο προηγούμενοι απολογισμοί του 2019 και του 2020 πραγματοποιήθηκαν εν μέσω της πανδημίας και δεν υπήρξε η δυνατότητα προσέλευσης πολιτών.  Η δύσκολη περίοδος της πανδημίας που ξεκίνησε στις αρχές του 2020 και συνεχίζεται μέχρι σήμερα, μας βρήκε καλά θωρακισμένους και ανταποκριθήκαμε με επάρκεια και αποτελεσματικότητα στις αυξημένες υποχρεώσεις που προέκυψαν.  Είμαι υπερήφανος που καταφέρνουμε να κρατήσουμε όρθια την τοπική κοινωνία σε μία πολύ δύσκολη περίοδο η οποία ακόμη δεν έχει τελειώσει και απαιτεί συνεχή προσπάθεια και εγρήγορση. Παρόλες τις δυσκολίες της περιόδου όχι μόνο δεν αναστείλαμε την υλοποίηση του έργου μας αλλά υλοποιήσαμε τα περισσότερα από όσα είχαμε δεσμευτεί.  Όπως έχω τονίσει και με άλλη ευκαιρία η υγειονομική κρίση διαμορφώνει ένα παγκόσμιο συλλογικό τραύμα. Μάλιστα οι νέες ηλικίες που μεγαλώνουν μέσα στην πανδημία αναφέρονται πλέον ως «γενιά covid». Οι γενιές covid βιώνουν μια πρωτόγνωρη εμπειρία οι επιπτώσεις της οποίας θα τις στοιχειώνουν για πολλά χρόνια.  Δυστυχώς, όμως, δεν είναι μόνο η πανδημία. Αναφερόμαστε πλέον στην οικολογική και κλιματολογική αλλαγή που έχει σαν αποτέλεσμα, όλο και πιο συχνά, να δημιουργούνται ακραία καιρικά φαινόμενα με ανυπολόγιστες συνέπειες τόσο σε ανθρώπινες ζωές όσο και σε υλικές καταστροφές.  Επιπρόσθετα, το διεθνές εξωτερικό περιβάλλον επιβαρύνεται με την εμπόλεμη σύγκρουση μεταξύ της Ρωσίας και της Ουκρανίας, που ξεκίνησε το Φλεβάρη του 2022 και συνεχίζεται ακόμη και σήμερα με χιλιάδες νεκρούς και εκατομμύρια εκτοπισμένους πολίτες. Ένας πόλεμος στην Ευρώπη δίπλα στο σπίτι μας δημιουργεί ανεξέλεγκτες εξελίξεις.</vt:lpstr>
      <vt:lpstr>Μάλιστα, σε συνδυασμό με τη μόνιμη απειλή της Τουρκίας ενάντια στα κυριαρχικά μας δικαιώματα, διεκδικώντας μάλιστα ελληνικά νησιά με τίτλους ιδιοκτησίας από την Οθωμανική Αυτοκρατορία, προμηνύουν επικίνδυνες εντάσεις.  Δεν είναι μόνο οι μεγάλες δυσκολίες στο διεθνές περιβάλλον. Η κατάσταση στο εσωτερικό περιβάλλον της χώρας μας χαρακτηρίζεται από μία ρευστότητα που δεν επιτρέπει καμία αισιοδοξία. Δεν υπάρχει Απόρρητη Δημοκρατία γιατί υπάρχουν θεσμοί και Σύνταγμα. Επίσης, είχαμε πολλά χρόνια να δούμε σε δικαστική αίθουσα ναζιστικό χαιρετισμό. Δυστυχώς η κατάσταση χειροτερεύει ακόμη περισσότερο στα ενδότερα των ανθρώπινων σχέσεων που μετατρέπονται σε πλήρη απανθρωπισμό. Τα τελευταία δύο χρόνια έχουμε δεκάδες γυναικοκτονίες. Καθημερινά, σχεδόν, έχουμε νέες υποθέσεις παιδοφιλίας.  Οι διακρίσεις και η βία κατά των κοριτσιών σε διάφορα μέρη του κόσμου ώθησαν τον ΟΗΕ να ανακηρύξει την 11η Οκτωβρίου ως Διεθνή Ημέρα Κοριτσιού. Φαίνεται, όμως, ότι οι διακηρύξεις πλέον δεν αρκούν. Το καπάκι έχει ανοίξει και η δυσοσμία δηλητηριάζει επικίνδυνα την κοινωνία μας.  Σε ένα τόσο δύσκολο εξωτερικό και εσωτερικό περιβάλλον έχουμε καταφέρει να διαμορφώσουμε μια συλλογική βούληση που δεν είναι ούτε αμιγώς ιδεολογική ούτε αμιγώς πολιτική. Αυτή η συλλογική βούληση είναι βαθιά ανθρωποκεντρική, δηλαδή διαθέτει ισχυρή κοινωνική και πολιτισμική βάση αναφοράς. Για εμάς η αλληλεγγύη αποτελεί στάση ζωής που μεταφράζεται σε κοινωνική υπευθυνότητα και αίσθημα ευθύνης απέναντι στον κάθε συμπολίτη μας που αντιμετωπίζει προβλήματα.  Όλες οι αρμόδιες υπηρεσίες του Δήμου με τις οδηγίες και τον συντονισμό της αιρετής διοίκησης και τη συνεισφορά των μετακλητών συμβούλων, καταφέρνουν να είναι συνεπείς στις θεσμικές υποχρεώσεις και στις ανάγκες των κατοίκων.  Ο Δήμος μας αναμφισβήτητα αποτελεί έναν ισχυρό οργανισμό με στέρεο συνεκτικό ιστό, με σύγχρονη διοίκηση και αποτελεσματική διαχείριση. Με τον τρόπο αυτό συνεχώς ενδυναμώνεται σε όλους τους τομείς της κοινωνικής, οικονομικής, εκπαιδευτικής, πολιτιστικής, αθλητικής και αναπτυξιακής ζωής.</vt:lpstr>
      <vt:lpstr>Είμαι πεπεισμένος ότι η κρίση είναι δυνατόν να αποτελέσει και μια ευκαιρία για το ψηφιακό μετασχηματισμό. Στον Δήμο μας έχουμε προχωρήσει σε αρκετές ενέργειες και δράσεις προς την κατεύθυνση της ηλεκτρονικής διακυβέρνησης και της αξιοποίησης νέων τεχνολογιών που βελτιώνουν την καθημερινότητα του Πολίτη.   Αγαπητές και αγαπητοί συνάδελφοι,  Με τα στοιχεία των απολογισμών που σας έχουν σταλεί και θα σας παρουσιαστούν αναλυτικά αμέσως μετά, αναδεικνύεται η σταθερά ανοδική πορεία του Δήμου σε όλα τα πεδία διατηρώντας τις ισχυρές βάσεις που έχουμε δημιουργήσει και υλοποιώντας ένα ολοκληρωμένο σχεδιασμό σε όλους τους τομείς με σημαντικά αποτελέσματα.  Η εμπιστοσύνη των πολιτών μας δίνει τη δύναμη να συνεχίσουμε με σιγουριά και αυτοπεποίθηση και με βάση τις αρχές, τις αξίες, το κύρος και την αξιοπιστία του έργου μας.  Κρατάμε τον λόγο μας απέναντι σας και με έργο ανταποδίδουμε την εμπιστοσύνη σας. Συνεχίζουμε με όλες μας τις δυνάμεις με θέληση και συνέπεια. Είμαστε με την κοινωνία, σταθερά προσανατολισμένοι στις ανάγκες των πολλών και στο συμφέρον της πόλης. Προχωράμε με βάση τις αρχές, το ήθος και τις αξίες μας, με το κύρος και την αξιοπιστία του έργου μας.   Θα ακολουθήσουν οι αναλυτικές αναφορές σε κάθε τομέα δράσης του Δήμου για το 2021.</vt:lpstr>
      <vt:lpstr>Οργάνωση Υπηρεσιών Δήμου Μοσχάτου - Ταύρου Ανά Δημοτική Ενότητα (Δ.Ε.)</vt:lpstr>
      <vt:lpstr>ΔΗΜΟΤΙΚΟ ΣΥΜΒΟΥΛΙΟ</vt:lpstr>
      <vt:lpstr>Απολογισμός Διεύθυνσης Διοικητικών Υπηρεσιών Δήμου Μοσχάτου - Ταύρου</vt:lpstr>
      <vt:lpstr>Συνολική Εικόνα και Λειτουργία Διεύθυνσης Διοικητικών Υπηρεσιών  </vt:lpstr>
      <vt:lpstr>Λειτουργία ανά Τμήματα </vt:lpstr>
      <vt:lpstr>Λειτουργία ανά Τμήματα </vt:lpstr>
      <vt:lpstr>Λειτουργία ανά Τμήματα </vt:lpstr>
      <vt:lpstr>Λειτουργία ανά Τμήματα </vt:lpstr>
      <vt:lpstr>Τμήμα Πληροφορικής</vt:lpstr>
      <vt:lpstr>Απολογισμός Διεύθυνσης Οικονομικών Υπηρεσιών Δήμου Μοσχάτου - Ταύρου</vt:lpstr>
      <vt:lpstr>Στοχοθεσία - εκτέλεση προϋπολογισμού</vt:lpstr>
      <vt:lpstr>Αναλυτικά</vt:lpstr>
      <vt:lpstr>Απολογισμός Διεύθυνσης Τεχνικών Υπηρεσιών Δήμου Μοσχάτου - Ταύρου</vt:lpstr>
      <vt:lpstr>Λειτουργία ανά Τμήματα</vt:lpstr>
      <vt:lpstr>Λειτουργία ανά Τμήματα</vt:lpstr>
      <vt:lpstr>Λειτουργία ανά Τμήματα</vt:lpstr>
      <vt:lpstr>Λειτουργία ανά Τμήματα</vt:lpstr>
      <vt:lpstr>Λειτουργία ανά Τμήματα</vt:lpstr>
      <vt:lpstr>Λειτουργία ανά Τμήματα</vt:lpstr>
      <vt:lpstr>Λειτουργία ανά Τμήματα</vt:lpstr>
      <vt:lpstr>Λειτουργία ανά Τμήματα</vt:lpstr>
      <vt:lpstr>Λειτουργία ανά Τμήματα</vt:lpstr>
      <vt:lpstr>Λειτουργία ανά Τμήματα</vt:lpstr>
      <vt:lpstr>Πρόγραμμα “Αντώνης Τρίτσης”</vt:lpstr>
      <vt:lpstr>Πρόγραμμα “Αντώνης Τρίτσης”</vt:lpstr>
      <vt:lpstr>Πρόγραμμα “Αντώνης Τρίτσης”</vt:lpstr>
      <vt:lpstr>Πρόγραμμα “Αντώνης Τρίτσης”</vt:lpstr>
      <vt:lpstr>Απολογισμός Διεύθυνσης Πρασίνου και Κηποτεχνίας Δήμου Μοσχάτου - Ταύρου</vt:lpstr>
      <vt:lpstr>Συνολική Εικόνα</vt:lpstr>
      <vt:lpstr>ΤΜΗΜΑ ΠΡΑΣΙΝΟΥ</vt:lpstr>
      <vt:lpstr>ΤΜΗΜΑ ΠΡΑΣΙΝΟΥ</vt:lpstr>
      <vt:lpstr>ΤΜΗΜΑ ΠΕΡΙΒΑΛΛΟΝΤΙΚΟΥ ΣΧΕΔΙΑΣΜΟΥ</vt:lpstr>
      <vt:lpstr>ΤΜΗΜΑ ΔΗΜΟΣΙΑΣ ΥΓΕΙΑΣ &amp; ΠΟΛΙΤΙΚΗΣ ΠΡΟΣΤΑΣΙΑΣ</vt:lpstr>
      <vt:lpstr>ΤΜΗΜΑ ΔΗΜΟΣΙΑΣ ΥΓΕΙΑΣ &amp; ΠΟΛΙΤΙΚΗΣ ΠΡΟΣΤΑΣΙΑΣ</vt:lpstr>
      <vt:lpstr>ΓΡΑΜΜΑΤΕΙΑ ΤΗΣ Δ/ΝΣΗΣ ΠΡΑΣΙΝΟΥ &amp; ΚΗΠΟΤΕΧΝΙΑΣ</vt:lpstr>
      <vt:lpstr>ΓΡΑΜΜΑΤΕΙΑ ΤΗΣ Δ/ΝΣΗΣ ΠΡΑΣΙΝΟΥ &amp; ΚΗΠΟΤΕΧΝΙΑΣ</vt:lpstr>
      <vt:lpstr>Απολογισμός Διεύθυνσης Περιβάλλοντος, Κυκλικής Οικονομίας και Ανακύκλωσης Δήμου Μοσχάτου - Ταύρου</vt:lpstr>
      <vt:lpstr>Αναλυτικά </vt:lpstr>
      <vt:lpstr>Αναλυτικά </vt:lpstr>
      <vt:lpstr>Αναλυτικά </vt:lpstr>
      <vt:lpstr>ΑΝΑΦΟΡΙΚΟ ΕΡΓΟ ΤΜΗΜΑΤΩΝ ΤΗΣ ΔΙΕΥΘΥΝΣΗΣ </vt:lpstr>
      <vt:lpstr>ΑΝΑΦΟΡΙΚΟ ΕΡΓΟ ΤΜΗΜΑΤΩΝ ΤΗΣ ΔΙΕΥΘΥΝΣΗΣ </vt:lpstr>
      <vt:lpstr>ΑΝΑΦΟΡΙΚΟ ΕΡΓΟ ΤΜΗΜΑΤΩΝ ΤΗΣ ΔΙΕΥΘΥΝΣΗΣ </vt:lpstr>
      <vt:lpstr>ΑΝΑΦΟΡΙΚΟ ΕΡΓΟ ΤΜΗΜΑΤΩΝ ΤΗΣ ΔΙΕΥΘΥΝΣΗΣ </vt:lpstr>
      <vt:lpstr>ΑΝΑΦΟΡΙΚΟ ΕΡΓΟ ΤΜΗΜΑΤΩΝ ΤΗΣ ΔΙΕΥΘΥΝΣΗΣ </vt:lpstr>
      <vt:lpstr>ΑΝΑΦΟΡΙΚΟ ΕΡΓΟ ΤΜΗΜΑΤΩΝ ΤΗΣ ΔΙΕΥΘΥΝΣΗΣ </vt:lpstr>
      <vt:lpstr>ΑΝΑΦΟΡΙΚΟ ΕΡΓΟ ΤΜΗΜΑΤΩΝ ΤΗΣ ΔΙΕΥΘΥΝΣΗΣ </vt:lpstr>
      <vt:lpstr>Απολογισμός Διεύθυνσης Κοινωνικής Μέριμνας &amp; Αλληλεγγύης Δήμου Μοσχάτου - Ταύρου</vt:lpstr>
      <vt:lpstr>ΚΕΝΤΡΟ ΚΟΙΝΟΤΗΤΑΣ</vt:lpstr>
      <vt:lpstr>ΚΕΝΤΡΟ ΚΟΙΝΟΤΗΤΑΣ</vt:lpstr>
      <vt:lpstr>ΠΡΟΓΡΑΜΜΑΤΑ ΓΙΑ ΤΗΝ ΑΝΤΙΜΕΤΩΠΙΣΗ ΤΗΣ ΦΤΩΧΕΙΑΣ </vt:lpstr>
      <vt:lpstr>ΠΡΟΓΡΑΜΜΑΤΑ ΓΙΑ ΤΗΝ ΑΝΤΙΜΕΤΩΠΙΣΗ ΤΗΣ ΦΤΩΧΕΙΑΣ </vt:lpstr>
      <vt:lpstr>ΠΡΟΓΡΑΜΜΑΤΑ ΓΙΑ ΤΗΝ ΑΝΤΙΜΕΤΩΠΙΣΗ ΤΗΣ ΦΤΩΧΕΙΑΣ </vt:lpstr>
      <vt:lpstr>ΑΛΛΑ ΠΡΟΓΡΑΜΜΑΤΑ</vt:lpstr>
      <vt:lpstr>ΤΜΗΜΑ ΥΓΕΙΟΝΟΜΙΚΗΣ ΠΡΟΛΗΨΗΣ ΚΑΙ ΕΠΙΔΟΜΑΤΩΝ</vt:lpstr>
      <vt:lpstr>ΤΜΗΜΑ ΥΓΕΙΟΝΟΜΙΚΗΣ ΠΡΟΛΗΨΗΣ ΚΑΙ ΕΠΙΔΟΜΑΤΩΝ</vt:lpstr>
      <vt:lpstr>Απολογισμός Διεύθυνσης Πολιτισμού, Παιδείας, Αθλητισμού Δήμου Μοσχάτου - Ταύρου</vt:lpstr>
      <vt:lpstr>Πεδίο Πολιτισμού</vt:lpstr>
      <vt:lpstr>Πεδίο Πολιτισμού</vt:lpstr>
      <vt:lpstr>Τομέας Παιδείας</vt:lpstr>
      <vt:lpstr>Αθλητικό πεδίο: Συστηματικές βελτιώσεις στις υποδομές, ασφάλεια και υψηλή επάρκεια λειτουργίας</vt:lpstr>
      <vt:lpstr>Απολογισμός Διεύθυνσης Κέντρων Εξυπηρέτησης Πολιτών (Κ.Ε.Π.) Δήμου Μοσχάτου - Ταύρου</vt:lpstr>
      <vt:lpstr>Αναλυτικά</vt:lpstr>
      <vt:lpstr>Απολογισμός Ν.Π.Δ.Δ. «Δημοτικός Οργανισμός Προσχολικής Αγωγής και Κοινωνικής Αλληλεγγύης Δήμου Μοσχάτου - Ταύρου»</vt:lpstr>
      <vt:lpstr>ΔΙΟΙΚΗΤΙΚΟ ΣΥΜΒΟΥΛΙΟ</vt:lpstr>
      <vt:lpstr>Λειτουργία ανά Τμήματα</vt:lpstr>
      <vt:lpstr>Λειτουργία ανά Τμήματα</vt:lpstr>
      <vt:lpstr>Λειτουργία ανά Τμήματα</vt:lpstr>
      <vt:lpstr>Λειτουργία ανά Τμήματα</vt:lpstr>
      <vt:lpstr>Λειτουργία ανά Τμήματα</vt:lpstr>
      <vt:lpstr>Απολογισμός Ν.Π.Δ.Δ. «Πνευματικό Κέντρο Δήμου Μοσχάτου - Ταύρου»</vt:lpstr>
      <vt:lpstr>ΔΙΟΙΚΗΤΙΚΟ ΣΥΜΒΟΥΛΙΟ</vt:lpstr>
      <vt:lpstr>ΠΕΠΡΑΓΜΕΝΑ ΠΝΕΥΜΑΤΙΚΟΥ ΚΕΝΤΡΟΥ ΔΗΜΟΥ ΜΟΣΧΑΤΟΥ – ΤΑΥΡΟΥ 2021</vt:lpstr>
      <vt:lpstr>ΠΕΠΡΑΓΜΕΝΑ ΠΝΕΥΜΑΤΙΚΟΥ ΚΕΝΤΡΟΥ ΔΗΜΟΥ ΜΟΣΧΑΤΟΥ – ΤΑΥΡΟΥ 2021</vt:lpstr>
      <vt:lpstr>ΠΕΠΡΑΓΜΕΝΑ ΠΝΕΥΜΑΤΙΚΟΥ ΚΕΝΤΡΟΥ ΔΗΜΟΥ ΜΟΣΧΑΤΟΥ – ΤΑΥΡΟΥ 2021</vt:lpstr>
      <vt:lpstr>Απολογισμός Κοινωφελούς Επιχείρησης Δήμου Μοσχάτου - Ταύρου </vt:lpstr>
      <vt:lpstr>ΔΙΟΙΚΗΤΙΚΟ ΣΥΜΒΟΥΛΙΟ</vt:lpstr>
      <vt:lpstr>Απολογισμός Δράσεων 2021</vt:lpstr>
      <vt:lpstr>Απολογισμός Δράσεων 2021</vt:lpstr>
      <vt:lpstr>Απολογισμός Δράσεων 2021</vt:lpstr>
      <vt:lpstr>Απολογισμός Νομικού Προσώπου «Σχολική Επιτροπή Πρωτοβάθμιας Εκπαίδευσης Δήμου Μοσχάτου - Ταύρου» </vt:lpstr>
      <vt:lpstr>ΔΙΟΙΚΗΤΙΚΟ ΣΥΜΒΟΥΛΙΟ</vt:lpstr>
      <vt:lpstr>ΔΙΟΙΚΗΤΙΚΟ ΣΥΜΒΟΥΛΙΟ</vt:lpstr>
      <vt:lpstr>ΔΙΟΙΚΗΤΙΚΟ ΣΥΜΒΟΥΛΙΟ</vt:lpstr>
      <vt:lpstr>Απολογισμός Νομικού Προσώπου «Σχολική Επιτροπή Δευτεροβάθμιας Εκπαίδευσης Δήμου Μοσχάτου - Ταύρου» </vt:lpstr>
      <vt:lpstr>ΔΙΟΙΚΗΤΙΚΟ ΣΥΜΒΟΥΛΙΟ</vt:lpstr>
      <vt:lpstr>ΔΙΟΙΚΗΤΙΚΟ ΣΥΜΒΟΥΛΙΟ</vt:lpstr>
      <vt:lpstr>ΔΙΟΙΚΗΤΙΚΟ ΣΥΜΒΟΥΛΙΟ</vt:lpstr>
      <vt:lpstr>Με έργο τιμούμε την εμπιστοσύνη των πολιτών.  Σας ευχαριστούμε!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Ετήσιος Απολογισμός Πεπραγμένων Δημοτικής Αρχής  Έτους 2021</dc:title>
  <dc:creator>User</dc:creator>
  <cp:lastModifiedBy>Alexandra Labrinidou</cp:lastModifiedBy>
  <cp:revision>2</cp:revision>
  <dcterms:modified xsi:type="dcterms:W3CDTF">2022-10-14T06:23:03Z</dcterms:modified>
</cp:coreProperties>
</file>